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67" r:id="rId4"/>
    <p:sldId id="268" r:id="rId5"/>
    <p:sldId id="270" r:id="rId6"/>
    <p:sldId id="271" r:id="rId7"/>
    <p:sldId id="272" r:id="rId8"/>
    <p:sldId id="273" r:id="rId9"/>
    <p:sldId id="275" r:id="rId10"/>
    <p:sldId id="274" r:id="rId11"/>
    <p:sldId id="276" r:id="rId12"/>
    <p:sldId id="277" r:id="rId13"/>
    <p:sldId id="278" r:id="rId14"/>
    <p:sldId id="257" r:id="rId15"/>
    <p:sldId id="279" r:id="rId16"/>
    <p:sldId id="280" r:id="rId17"/>
    <p:sldId id="281" r:id="rId18"/>
    <p:sldId id="282" r:id="rId19"/>
    <p:sldId id="283" r:id="rId20"/>
    <p:sldId id="259" r:id="rId21"/>
    <p:sldId id="260" r:id="rId22"/>
    <p:sldId id="284" r:id="rId23"/>
    <p:sldId id="285" r:id="rId24"/>
    <p:sldId id="286" r:id="rId25"/>
    <p:sldId id="287" r:id="rId26"/>
    <p:sldId id="265" r:id="rId27"/>
  </p:sldIdLst>
  <p:sldSz cx="18288000" cy="10287000"/>
  <p:notesSz cx="6858000" cy="9144000"/>
  <p:embeddedFontLst>
    <p:embeddedFont>
      <p:font typeface="Montserrat Classic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75B0-BD2B-4313-AE7F-C416BADF415E}" v="86" dt="2024-05-08T20:12:28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A9CC9-E3B0-4244-8145-E5A5340C0A9F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8DEB0-BE0A-4599-98E9-1F7BD4160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8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42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99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59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5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16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1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05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33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8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5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2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36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6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2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45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31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98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8DEB0-BE0A-4599-98E9-1F7BD41602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6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1.sv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144000" y="0"/>
            <a:ext cx="9144000" cy="9987745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4296"/>
              <a:ext cx="698500" cy="804208"/>
            </a:xfrm>
            <a:custGeom>
              <a:avLst/>
              <a:gdLst/>
              <a:ahLst/>
              <a:cxnLst/>
              <a:rect l="l" t="t" r="r" b="b"/>
              <a:pathLst>
                <a:path w="698500" h="804208">
                  <a:moveTo>
                    <a:pt x="368588" y="6955"/>
                  </a:moveTo>
                  <a:lnTo>
                    <a:pt x="679162" y="187653"/>
                  </a:lnTo>
                  <a:cubicBezTo>
                    <a:pt x="691135" y="194619"/>
                    <a:pt x="698500" y="207425"/>
                    <a:pt x="698500" y="221277"/>
                  </a:cubicBezTo>
                  <a:lnTo>
                    <a:pt x="698500" y="582931"/>
                  </a:lnTo>
                  <a:cubicBezTo>
                    <a:pt x="698500" y="596783"/>
                    <a:pt x="691135" y="609589"/>
                    <a:pt x="679162" y="616555"/>
                  </a:cubicBezTo>
                  <a:lnTo>
                    <a:pt x="368588" y="797253"/>
                  </a:lnTo>
                  <a:cubicBezTo>
                    <a:pt x="356634" y="804208"/>
                    <a:pt x="341866" y="804208"/>
                    <a:pt x="329912" y="797253"/>
                  </a:cubicBezTo>
                  <a:lnTo>
                    <a:pt x="19338" y="616555"/>
                  </a:lnTo>
                  <a:cubicBezTo>
                    <a:pt x="7366" y="609589"/>
                    <a:pt x="0" y="596783"/>
                    <a:pt x="0" y="582931"/>
                  </a:cubicBezTo>
                  <a:lnTo>
                    <a:pt x="0" y="221277"/>
                  </a:lnTo>
                  <a:cubicBezTo>
                    <a:pt x="0" y="207425"/>
                    <a:pt x="7366" y="194619"/>
                    <a:pt x="19338" y="187653"/>
                  </a:cubicBezTo>
                  <a:lnTo>
                    <a:pt x="329912" y="6955"/>
                  </a:lnTo>
                  <a:cubicBezTo>
                    <a:pt x="341866" y="0"/>
                    <a:pt x="356634" y="0"/>
                    <a:pt x="368588" y="6955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4000" y="8895600"/>
            <a:ext cx="720000" cy="820800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Aptos" panose="020B0004020202020204" pitchFamily="34" charset="0"/>
                  <a:cs typeface="Biome" panose="020B0502040204020203" pitchFamily="34" charset="0"/>
                </a:rPr>
                <a:t>01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55401" y="2935097"/>
            <a:ext cx="7376846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uk-UA" sz="4400" spc="-312" dirty="0">
                <a:solidFill>
                  <a:srgbClr val="08A54C"/>
                </a:solidFill>
                <a:latin typeface="Aptos" panose="020B0004020202020204" pitchFamily="34" charset="0"/>
                <a:cs typeface="Biome" panose="020B0502040204020203" pitchFamily="34" charset="0"/>
              </a:rPr>
              <a:t>Аналіз ефективності виробництва електроенергії з різних джерел </a:t>
            </a:r>
            <a:br>
              <a:rPr lang="uk-UA" sz="4400" spc="-312" dirty="0">
                <a:solidFill>
                  <a:srgbClr val="08A54C"/>
                </a:solidFill>
                <a:latin typeface="Aptos" panose="020B0004020202020204" pitchFamily="34" charset="0"/>
                <a:cs typeface="Biome" panose="020B0502040204020203" pitchFamily="34" charset="0"/>
              </a:rPr>
            </a:br>
            <a:r>
              <a:rPr lang="uk-UA" sz="4400" spc="-312" dirty="0">
                <a:solidFill>
                  <a:srgbClr val="08A54C"/>
                </a:solidFill>
                <a:latin typeface="Aptos" panose="020B0004020202020204" pitchFamily="34" charset="0"/>
                <a:cs typeface="Biome" panose="020B0502040204020203" pitchFamily="34" charset="0"/>
              </a:rPr>
              <a:t>в країнах Європи</a:t>
            </a:r>
            <a:endParaRPr lang="en-US" sz="4400" spc="-312" dirty="0">
              <a:solidFill>
                <a:srgbClr val="08A54C"/>
              </a:solidFill>
              <a:latin typeface="Aptos" panose="020B0004020202020204" pitchFamily="34" charset="0"/>
              <a:cs typeface="Biome" panose="020B0502040204020203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347781" y="9097602"/>
            <a:ext cx="7376846" cy="54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uk-UA" sz="3200" spc="-96" dirty="0">
                <a:solidFill>
                  <a:srgbClr val="000000"/>
                </a:solidFill>
                <a:latin typeface="Aptos" panose="020B0004020202020204" pitchFamily="34" charset="0"/>
                <a:cs typeface="Biome" panose="020B0502040204020203" pitchFamily="34" charset="0"/>
              </a:rPr>
              <a:t>Виконала: Тетяна </a:t>
            </a:r>
            <a:r>
              <a:rPr lang="uk-UA" sz="3200" spc="-96" dirty="0" err="1">
                <a:solidFill>
                  <a:srgbClr val="000000"/>
                </a:solidFill>
                <a:latin typeface="Aptos" panose="020B0004020202020204" pitchFamily="34" charset="0"/>
                <a:cs typeface="Biome" panose="020B0502040204020203" pitchFamily="34" charset="0"/>
              </a:rPr>
              <a:t>Лопатинська</a:t>
            </a:r>
            <a:endParaRPr lang="en-US" sz="3200" spc="-96" dirty="0">
              <a:solidFill>
                <a:srgbClr val="000000"/>
              </a:solidFill>
              <a:latin typeface="Aptos" panose="020B0004020202020204" pitchFamily="34" charset="0"/>
              <a:cs typeface="Biome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2" y="0"/>
            <a:ext cx="2133598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43001" y="5928361"/>
            <a:ext cx="868679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Кореляція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визначена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розміщенням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точок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графіку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розташовані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близько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одна до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одної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напрямлені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одному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напрямку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що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вказує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наявність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позитивної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кореляції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між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показниками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середнього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ВВП по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країні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середнього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виробленої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енергії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відновлювальних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джерел</a:t>
            </a:r>
            <a:r>
              <a:rPr lang="ru-RU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61055" y="8953500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10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2B9623C6-4BE1-BB29-7BC8-26C24DE97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541" y="624778"/>
            <a:ext cx="914400" cy="9144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0D94299-DA18-8066-8C28-0CF77D23E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1" y="1257300"/>
            <a:ext cx="10118516" cy="3124200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C632DCC8-1627-78F6-7CC1-83CF71A23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960" y="4490700"/>
            <a:ext cx="7311390" cy="5153905"/>
          </a:xfrm>
          <a:prstGeom prst="rect">
            <a:avLst/>
          </a:prstGeom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2499316E-4B2A-769D-662C-CC3F86576CA6}"/>
              </a:ext>
            </a:extLst>
          </p:cNvPr>
          <p:cNvSpPr txBox="1"/>
          <p:nvPr/>
        </p:nvSpPr>
        <p:spPr>
          <a:xfrm>
            <a:off x="1325881" y="875305"/>
            <a:ext cx="936879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Побудовано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графік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розсіювання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для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цих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же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даних</a:t>
            </a:r>
            <a:endParaRPr lang="ru-RU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41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2" y="0"/>
            <a:ext cx="2133598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61055" y="8953500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11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2B9623C6-4BE1-BB29-7BC8-26C24DE97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541" y="624778"/>
            <a:ext cx="914400" cy="914400"/>
          </a:xfrm>
          <a:prstGeom prst="rect">
            <a:avLst/>
          </a:prstGeom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2499316E-4B2A-769D-662C-CC3F86576CA6}"/>
              </a:ext>
            </a:extLst>
          </p:cNvPr>
          <p:cNvSpPr txBox="1"/>
          <p:nvPr/>
        </p:nvSpPr>
        <p:spPr>
          <a:xfrm>
            <a:off x="1325881" y="875305"/>
            <a:ext cx="936879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Створено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ще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одну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pivot_table_year</a:t>
            </a:r>
            <a:r>
              <a:rPr lang="en-US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розрахунку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загальної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кількості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виробленої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енергії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відновлюваних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невідновлюваних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джерел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залежності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року,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сукупно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всім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країнам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Європи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5946BB4-CBB2-A18A-CEED-5C911CE2E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" y="2509995"/>
            <a:ext cx="12456676" cy="179530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3455CC-2150-EBFC-779D-AAC1D7BE4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600" y="5039520"/>
            <a:ext cx="7067236" cy="35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4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2" y="0"/>
            <a:ext cx="2133598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61055" y="8953500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12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2B9623C6-4BE1-BB29-7BC8-26C24DE97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541" y="624778"/>
            <a:ext cx="914400" cy="914400"/>
          </a:xfrm>
          <a:prstGeom prst="rect">
            <a:avLst/>
          </a:prstGeom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2499316E-4B2A-769D-662C-CC3F86576CA6}"/>
              </a:ext>
            </a:extLst>
          </p:cNvPr>
          <p:cNvSpPr txBox="1"/>
          <p:nvPr/>
        </p:nvSpPr>
        <p:spPr>
          <a:xfrm>
            <a:off x="1325881" y="875305"/>
            <a:ext cx="936879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Виконано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перетворення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таблиці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побудовано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графік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динаміки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кількості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виробництва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енергії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залежності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джерел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допомогою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бібліотеки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Seaborn</a:t>
            </a:r>
          </a:p>
        </p:txBody>
      </p:sp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80FDF9D4-A016-739B-6690-32F75C617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1" y="1866900"/>
            <a:ext cx="9189720" cy="2625354"/>
          </a:xfrm>
          <a:prstGeom prst="rect">
            <a:avLst/>
          </a:prstGeom>
        </p:spPr>
      </p:pic>
      <p:pic>
        <p:nvPicPr>
          <p:cNvPr id="9" name="Picture 8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6595FAA0-A49B-D66C-B95C-59EE0247C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799" y="4618981"/>
            <a:ext cx="9368791" cy="53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49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2" y="0"/>
            <a:ext cx="2133598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110874" y="1638300"/>
            <a:ext cx="12748126" cy="1764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uk-UA" sz="36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Висновок 2: </a:t>
            </a:r>
          </a:p>
          <a:p>
            <a:pPr>
              <a:spcAft>
                <a:spcPts val="800"/>
              </a:spcAft>
            </a:pP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Динаміка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вироблення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енергії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країнах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Європи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основі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отриманих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даних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показує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виробництво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енергії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відновлюваних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джерел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зростає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протягом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восьми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років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в той час як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виробництво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енергії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невідновлюваних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джерел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знижується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61055" y="8953500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13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grpSp>
        <p:nvGrpSpPr>
          <p:cNvPr id="6" name="Group 15">
            <a:extLst>
              <a:ext uri="{FF2B5EF4-FFF2-40B4-BE49-F238E27FC236}">
                <a16:creationId xmlns:a16="http://schemas.microsoft.com/office/drawing/2014/main" id="{B4210D13-420E-F0FE-BB62-03FA88BC84A5}"/>
              </a:ext>
            </a:extLst>
          </p:cNvPr>
          <p:cNvGrpSpPr/>
          <p:nvPr/>
        </p:nvGrpSpPr>
        <p:grpSpPr>
          <a:xfrm rot="5400000">
            <a:off x="-271575" y="-614307"/>
            <a:ext cx="543150" cy="1741736"/>
            <a:chOff x="0" y="0"/>
            <a:chExt cx="317911" cy="812800"/>
          </a:xfrm>
        </p:grpSpPr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647FAE3F-F593-136E-CA0A-828FCAC4052D}"/>
                </a:ext>
              </a:extLst>
            </p:cNvPr>
            <p:cNvSpPr/>
            <p:nvPr/>
          </p:nvSpPr>
          <p:spPr>
            <a:xfrm>
              <a:off x="0" y="0"/>
              <a:ext cx="317911" cy="812800"/>
            </a:xfrm>
            <a:custGeom>
              <a:avLst/>
              <a:gdLst/>
              <a:ahLst/>
              <a:cxnLst/>
              <a:rect l="l" t="t" r="r" b="b"/>
              <a:pathLst>
                <a:path w="317911" h="812800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7">
              <a:extLst>
                <a:ext uri="{FF2B5EF4-FFF2-40B4-BE49-F238E27FC236}">
                  <a16:creationId xmlns:a16="http://schemas.microsoft.com/office/drawing/2014/main" id="{DAE5C3B8-CD66-6D8A-C622-D8690A4CB57D}"/>
                </a:ext>
              </a:extLst>
            </p:cNvPr>
            <p:cNvSpPr txBox="1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/>
            </a:p>
          </p:txBody>
        </p:sp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324A233-E5A8-98D6-064F-6D4EDE433878}"/>
              </a:ext>
            </a:extLst>
          </p:cNvPr>
          <p:cNvSpPr/>
          <p:nvPr/>
        </p:nvSpPr>
        <p:spPr>
          <a:xfrm>
            <a:off x="7974415" y="5972137"/>
            <a:ext cx="579042" cy="14478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8756DC81-B0C7-9D10-9389-2F3500198E8A}"/>
              </a:ext>
            </a:extLst>
          </p:cNvPr>
          <p:cNvSpPr txBox="1"/>
          <p:nvPr/>
        </p:nvSpPr>
        <p:spPr>
          <a:xfrm>
            <a:off x="1669389" y="8074465"/>
            <a:ext cx="13619806" cy="776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algn="just">
              <a:lnSpc>
                <a:spcPct val="107000"/>
              </a:lnSpc>
            </a:pPr>
            <a:r>
              <a:rPr lang="uk-UA" sz="2400" kern="1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Країни Європи звертають більше уваги на виробництво енергії з відновлюваних джерел та поступово відходять від використання невідновлюваних джерел енергії.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B88F0802-B0FE-56F4-CD84-2A75E4E64758}"/>
              </a:ext>
            </a:extLst>
          </p:cNvPr>
          <p:cNvSpPr txBox="1"/>
          <p:nvPr/>
        </p:nvSpPr>
        <p:spPr>
          <a:xfrm>
            <a:off x="2105229" y="3737690"/>
            <a:ext cx="12748126" cy="1579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2015 рік : вироблення енергії з відновлюваних джерел – 465 121.006 </a:t>
            </a:r>
            <a:r>
              <a:rPr lang="en-US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MW, </a:t>
            </a:r>
            <a:b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 невідновлюваних – 661 476.276 </a:t>
            </a:r>
            <a:r>
              <a:rPr lang="en-US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MW. </a:t>
            </a:r>
          </a:p>
          <a:p>
            <a:pPr>
              <a:spcAft>
                <a:spcPts val="800"/>
              </a:spcAft>
            </a:pPr>
            <a: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2023 рік: з відновлюваних джерел - 786780.985 </a:t>
            </a:r>
            <a:r>
              <a:rPr lang="en-US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MW, </a:t>
            </a:r>
            <a:b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 невідновлюваних джерел - 595312.537 </a:t>
            </a:r>
            <a:r>
              <a:rPr lang="en-US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MW.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A3F603-94A3-96EE-9814-628C6BE1D047}"/>
              </a:ext>
            </a:extLst>
          </p:cNvPr>
          <p:cNvCxnSpPr>
            <a:cxnSpLocks/>
          </p:cNvCxnSpPr>
          <p:nvPr/>
        </p:nvCxnSpPr>
        <p:spPr>
          <a:xfrm flipV="1">
            <a:off x="7315200" y="4188915"/>
            <a:ext cx="152400" cy="174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DA42D2-41E7-E0F6-9F7B-26650F30A52A}"/>
              </a:ext>
            </a:extLst>
          </p:cNvPr>
          <p:cNvCxnSpPr>
            <a:cxnSpLocks/>
          </p:cNvCxnSpPr>
          <p:nvPr/>
        </p:nvCxnSpPr>
        <p:spPr>
          <a:xfrm flipH="1">
            <a:off x="12125330" y="3829000"/>
            <a:ext cx="152400" cy="188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2CDF51-81AF-040D-C215-29D02BF1DFD9}"/>
              </a:ext>
            </a:extLst>
          </p:cNvPr>
          <p:cNvCxnSpPr>
            <a:cxnSpLocks/>
          </p:cNvCxnSpPr>
          <p:nvPr/>
        </p:nvCxnSpPr>
        <p:spPr>
          <a:xfrm flipH="1">
            <a:off x="8431537" y="5049292"/>
            <a:ext cx="152400" cy="188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A12558-5C26-C6D0-4D16-CA76E1688D57}"/>
              </a:ext>
            </a:extLst>
          </p:cNvPr>
          <p:cNvCxnSpPr>
            <a:cxnSpLocks/>
          </p:cNvCxnSpPr>
          <p:nvPr/>
        </p:nvCxnSpPr>
        <p:spPr>
          <a:xfrm flipV="1">
            <a:off x="9296400" y="4661238"/>
            <a:ext cx="152400" cy="174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64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998978" y="5369023"/>
            <a:ext cx="975716" cy="741544"/>
          </a:xfrm>
          <a:custGeom>
            <a:avLst/>
            <a:gdLst/>
            <a:ahLst/>
            <a:cxnLst/>
            <a:rect l="l" t="t" r="r" b="b"/>
            <a:pathLst>
              <a:path w="975716" h="741544">
                <a:moveTo>
                  <a:pt x="0" y="0"/>
                </a:moveTo>
                <a:lnTo>
                  <a:pt x="975716" y="0"/>
                </a:lnTo>
                <a:lnTo>
                  <a:pt x="975716" y="741544"/>
                </a:lnTo>
                <a:lnTo>
                  <a:pt x="0" y="741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840200" y="9465398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676400" y="419100"/>
            <a:ext cx="14265599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uk-UA" sz="4000" spc="-191" dirty="0">
                <a:latin typeface="Aptos" panose="020B0004020202020204" pitchFamily="34" charset="0"/>
              </a:rPr>
              <a:t>Візуалізація даних та створення </a:t>
            </a:r>
            <a:r>
              <a:rPr lang="uk-UA" sz="4000" spc="-191" dirty="0" err="1">
                <a:latin typeface="Aptos" panose="020B0004020202020204" pitchFamily="34" charset="0"/>
              </a:rPr>
              <a:t>дашборду</a:t>
            </a:r>
            <a:r>
              <a:rPr lang="uk-UA" sz="4000" spc="-191" dirty="0">
                <a:latin typeface="Aptos" panose="020B0004020202020204" pitchFamily="34" charset="0"/>
              </a:rPr>
              <a:t> в </a:t>
            </a:r>
            <a:r>
              <a:rPr lang="en-US" sz="4000" spc="-191" dirty="0">
                <a:latin typeface="Aptos" panose="020B0004020202020204" pitchFamily="34" charset="0"/>
              </a:rPr>
              <a:t>Tableau Public</a:t>
            </a: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3547CA9-8807-4CCB-8181-29E269EC3DC3}"/>
              </a:ext>
            </a:extLst>
          </p:cNvPr>
          <p:cNvGrpSpPr/>
          <p:nvPr/>
        </p:nvGrpSpPr>
        <p:grpSpPr>
          <a:xfrm>
            <a:off x="762000" y="8893290"/>
            <a:ext cx="748083" cy="800752"/>
            <a:chOff x="0" y="0"/>
            <a:chExt cx="6985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CB68C0C-FFEA-B9F0-61A0-1F2027319819}"/>
                </a:ext>
              </a:extLst>
            </p:cNvPr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C503A5D9-8E17-22F7-B404-5A01405890C9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Aptos" panose="020B0004020202020204" pitchFamily="34" charset="0"/>
                  <a:cs typeface="Biome" panose="020B0502040204020203" pitchFamily="34" charset="0"/>
                </a:rPr>
                <a:t>14</a:t>
              </a:r>
              <a:endParaRPr lang="en-US" sz="2799" dirty="0">
                <a:solidFill>
                  <a:srgbClr val="FFFFFF"/>
                </a:solidFill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81547BE-4473-B2AF-8B45-8F3563963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13" y="1656863"/>
            <a:ext cx="17899973" cy="69732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998978" y="5369023"/>
            <a:ext cx="975716" cy="741544"/>
          </a:xfrm>
          <a:custGeom>
            <a:avLst/>
            <a:gdLst/>
            <a:ahLst/>
            <a:cxnLst/>
            <a:rect l="l" t="t" r="r" b="b"/>
            <a:pathLst>
              <a:path w="975716" h="741544">
                <a:moveTo>
                  <a:pt x="0" y="0"/>
                </a:moveTo>
                <a:lnTo>
                  <a:pt x="975716" y="0"/>
                </a:lnTo>
                <a:lnTo>
                  <a:pt x="975716" y="741544"/>
                </a:lnTo>
                <a:lnTo>
                  <a:pt x="0" y="741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840200" y="9465398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676400" y="419100"/>
            <a:ext cx="14265599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ru-RU" sz="4000" spc="-191" dirty="0" err="1">
                <a:latin typeface="Aptos" panose="020B0004020202020204" pitchFamily="34" charset="0"/>
              </a:rPr>
              <a:t>Дослідження</a:t>
            </a:r>
            <a:r>
              <a:rPr lang="ru-RU" sz="4000" spc="-191" dirty="0">
                <a:latin typeface="Aptos" panose="020B0004020202020204" pitchFamily="34" charset="0"/>
              </a:rPr>
              <a:t> </a:t>
            </a:r>
            <a:r>
              <a:rPr lang="ru-RU" sz="4000" spc="-191" dirty="0" err="1">
                <a:latin typeface="Aptos" panose="020B0004020202020204" pitchFamily="34" charset="0"/>
              </a:rPr>
              <a:t>даних</a:t>
            </a:r>
            <a:r>
              <a:rPr lang="ru-RU" sz="4000" spc="-191" dirty="0">
                <a:latin typeface="Aptos" panose="020B0004020202020204" pitchFamily="34" charset="0"/>
              </a:rPr>
              <a:t> на </a:t>
            </a:r>
            <a:r>
              <a:rPr lang="ru-RU" sz="4000" spc="-191" dirty="0" err="1">
                <a:latin typeface="Aptos" panose="020B0004020202020204" pitchFamily="34" charset="0"/>
              </a:rPr>
              <a:t>дашборді</a:t>
            </a:r>
            <a:r>
              <a:rPr lang="ru-RU" sz="4000" spc="-191" dirty="0">
                <a:latin typeface="Aptos" panose="020B0004020202020204" pitchFamily="34" charset="0"/>
              </a:rPr>
              <a:t> та </a:t>
            </a:r>
            <a:r>
              <a:rPr lang="ru-RU" sz="4000" spc="-191" dirty="0" err="1">
                <a:latin typeface="Aptos" panose="020B0004020202020204" pitchFamily="34" charset="0"/>
              </a:rPr>
              <a:t>висновки</a:t>
            </a:r>
            <a:endParaRPr lang="en-US" sz="4000" spc="-191" dirty="0">
              <a:latin typeface="Aptos" panose="020B0004020202020204" pitchFamily="34" charset="0"/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3547CA9-8807-4CCB-8181-29E269EC3DC3}"/>
              </a:ext>
            </a:extLst>
          </p:cNvPr>
          <p:cNvGrpSpPr/>
          <p:nvPr/>
        </p:nvGrpSpPr>
        <p:grpSpPr>
          <a:xfrm>
            <a:off x="762000" y="8893290"/>
            <a:ext cx="748083" cy="800752"/>
            <a:chOff x="0" y="0"/>
            <a:chExt cx="6985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CB68C0C-FFEA-B9F0-61A0-1F2027319819}"/>
                </a:ext>
              </a:extLst>
            </p:cNvPr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C503A5D9-8E17-22F7-B404-5A01405890C9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Aptos" panose="020B0004020202020204" pitchFamily="34" charset="0"/>
                  <a:cs typeface="Biome" panose="020B0502040204020203" pitchFamily="34" charset="0"/>
                </a:rPr>
                <a:t>15</a:t>
              </a:r>
              <a:endParaRPr lang="en-US" sz="2799" dirty="0">
                <a:solidFill>
                  <a:srgbClr val="FFFFFF"/>
                </a:solidFill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</p:grpSp>
      <p:sp>
        <p:nvSpPr>
          <p:cNvPr id="2" name="TextBox 13">
            <a:extLst>
              <a:ext uri="{FF2B5EF4-FFF2-40B4-BE49-F238E27FC236}">
                <a16:creationId xmlns:a16="http://schemas.microsoft.com/office/drawing/2014/main" id="{93B28DA9-6759-37B7-39AA-6B5E1FB850E9}"/>
              </a:ext>
            </a:extLst>
          </p:cNvPr>
          <p:cNvSpPr txBox="1"/>
          <p:nvPr/>
        </p:nvSpPr>
        <p:spPr>
          <a:xfrm>
            <a:off x="2110874" y="1638300"/>
            <a:ext cx="9090526" cy="2893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Майже в 1.7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разів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збільшилось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виробництво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електроенергії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відновлюваних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джерел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(з 465 121 MW у 2015 до 786 781 MW у 2023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spcAft>
                <a:spcPts val="800"/>
              </a:spcAft>
            </a:pP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 10%    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зменшилось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використання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невідновлюваних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джерел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(з 661 476 MW у 2015 до 595 313 MW у 2023 </a:t>
            </a:r>
            <a:r>
              <a:rPr lang="ru-RU" sz="28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sz="28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7AD5A0-35AB-2AAB-E52D-CE04060B009A}"/>
              </a:ext>
            </a:extLst>
          </p:cNvPr>
          <p:cNvCxnSpPr>
            <a:cxnSpLocks/>
          </p:cNvCxnSpPr>
          <p:nvPr/>
        </p:nvCxnSpPr>
        <p:spPr>
          <a:xfrm flipH="1">
            <a:off x="3352800" y="3162300"/>
            <a:ext cx="304800" cy="340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092360-3485-A76F-C30F-23A5EBC63D9B}"/>
              </a:ext>
            </a:extLst>
          </p:cNvPr>
          <p:cNvCxnSpPr>
            <a:cxnSpLocks/>
          </p:cNvCxnSpPr>
          <p:nvPr/>
        </p:nvCxnSpPr>
        <p:spPr>
          <a:xfrm flipV="1">
            <a:off x="5029200" y="1714500"/>
            <a:ext cx="278063" cy="250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0C2C0D62-31BE-A22D-13A6-3694119F2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5931" y="5004255"/>
            <a:ext cx="10529418" cy="4830483"/>
          </a:xfrm>
          <a:prstGeom prst="rect">
            <a:avLst/>
          </a:prstGeom>
        </p:spPr>
      </p:pic>
      <p:pic>
        <p:nvPicPr>
          <p:cNvPr id="10" name="Graphic 9" descr="Renewable Energy outline">
            <a:extLst>
              <a:ext uri="{FF2B5EF4-FFF2-40B4-BE49-F238E27FC236}">
                <a16:creationId xmlns:a16="http://schemas.microsoft.com/office/drawing/2014/main" id="{5A2F3A27-603C-7F59-A548-A5B6A3280F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683" y="1638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3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998978" y="5369023"/>
            <a:ext cx="975716" cy="741544"/>
          </a:xfrm>
          <a:custGeom>
            <a:avLst/>
            <a:gdLst/>
            <a:ahLst/>
            <a:cxnLst/>
            <a:rect l="l" t="t" r="r" b="b"/>
            <a:pathLst>
              <a:path w="975716" h="741544">
                <a:moveTo>
                  <a:pt x="0" y="0"/>
                </a:moveTo>
                <a:lnTo>
                  <a:pt x="975716" y="0"/>
                </a:lnTo>
                <a:lnTo>
                  <a:pt x="975716" y="741544"/>
                </a:lnTo>
                <a:lnTo>
                  <a:pt x="0" y="741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840200" y="9465398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676400" y="419100"/>
            <a:ext cx="14265599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ru-RU" sz="4000" spc="-191" dirty="0" err="1">
                <a:latin typeface="Aptos" panose="020B0004020202020204" pitchFamily="34" charset="0"/>
              </a:rPr>
              <a:t>Дослідження</a:t>
            </a:r>
            <a:r>
              <a:rPr lang="ru-RU" sz="4000" spc="-191" dirty="0">
                <a:latin typeface="Aptos" panose="020B0004020202020204" pitchFamily="34" charset="0"/>
              </a:rPr>
              <a:t> </a:t>
            </a:r>
            <a:r>
              <a:rPr lang="ru-RU" sz="4000" spc="-191" dirty="0" err="1">
                <a:latin typeface="Aptos" panose="020B0004020202020204" pitchFamily="34" charset="0"/>
              </a:rPr>
              <a:t>даних</a:t>
            </a:r>
            <a:r>
              <a:rPr lang="ru-RU" sz="4000" spc="-191" dirty="0">
                <a:latin typeface="Aptos" panose="020B0004020202020204" pitchFamily="34" charset="0"/>
              </a:rPr>
              <a:t> на </a:t>
            </a:r>
            <a:r>
              <a:rPr lang="ru-RU" sz="4000" spc="-191" dirty="0" err="1">
                <a:latin typeface="Aptos" panose="020B0004020202020204" pitchFamily="34" charset="0"/>
              </a:rPr>
              <a:t>дашборді</a:t>
            </a:r>
            <a:r>
              <a:rPr lang="ru-RU" sz="4000" spc="-191" dirty="0">
                <a:latin typeface="Aptos" panose="020B0004020202020204" pitchFamily="34" charset="0"/>
              </a:rPr>
              <a:t> та </a:t>
            </a:r>
            <a:r>
              <a:rPr lang="ru-RU" sz="4000" spc="-191" dirty="0" err="1">
                <a:latin typeface="Aptos" panose="020B0004020202020204" pitchFamily="34" charset="0"/>
              </a:rPr>
              <a:t>висновки</a:t>
            </a:r>
            <a:endParaRPr lang="en-US" sz="4000" spc="-191" dirty="0">
              <a:latin typeface="Aptos" panose="020B0004020202020204" pitchFamily="34" charset="0"/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3547CA9-8807-4CCB-8181-29E269EC3DC3}"/>
              </a:ext>
            </a:extLst>
          </p:cNvPr>
          <p:cNvGrpSpPr/>
          <p:nvPr/>
        </p:nvGrpSpPr>
        <p:grpSpPr>
          <a:xfrm>
            <a:off x="762000" y="8893290"/>
            <a:ext cx="748083" cy="800752"/>
            <a:chOff x="0" y="0"/>
            <a:chExt cx="6985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CB68C0C-FFEA-B9F0-61A0-1F2027319819}"/>
                </a:ext>
              </a:extLst>
            </p:cNvPr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C503A5D9-8E17-22F7-B404-5A01405890C9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Aptos" panose="020B0004020202020204" pitchFamily="34" charset="0"/>
                  <a:cs typeface="Biome" panose="020B0502040204020203" pitchFamily="34" charset="0"/>
                </a:rPr>
                <a:t>16</a:t>
              </a:r>
              <a:endParaRPr lang="en-US" sz="2799" dirty="0">
                <a:solidFill>
                  <a:srgbClr val="FFFFFF"/>
                </a:solidFill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</p:grpSp>
      <p:sp>
        <p:nvSpPr>
          <p:cNvPr id="2" name="TextBox 13">
            <a:extLst>
              <a:ext uri="{FF2B5EF4-FFF2-40B4-BE49-F238E27FC236}">
                <a16:creationId xmlns:a16="http://schemas.microsoft.com/office/drawing/2014/main" id="{93B28DA9-6759-37B7-39AA-6B5E1FB850E9}"/>
              </a:ext>
            </a:extLst>
          </p:cNvPr>
          <p:cNvSpPr txBox="1"/>
          <p:nvPr/>
        </p:nvSpPr>
        <p:spPr>
          <a:xfrm>
            <a:off x="2110874" y="1638300"/>
            <a:ext cx="909052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агато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країн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стикаються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певними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бар’єрами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більшою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мірою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змушені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задовольнятися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виробництвом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електроенергії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основі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викопного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палива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з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набагато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нижчими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авансовими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капітальними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витратами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витратами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паливо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 descr="A graph of a number of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06FAF902-50C0-E21B-36B1-E19148750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128" y="4534600"/>
            <a:ext cx="11064872" cy="5273546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E5F76283-FE1C-93B8-93A1-8FBF4DE485A5}"/>
              </a:ext>
            </a:extLst>
          </p:cNvPr>
          <p:cNvSpPr txBox="1"/>
          <p:nvPr/>
        </p:nvSpPr>
        <p:spPr>
          <a:xfrm>
            <a:off x="2095002" y="4559871"/>
            <a:ext cx="5128126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Головні бар’єри:</a:t>
            </a:r>
            <a:b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слаборозвинені внутрішні фінансові ринки; невідповідність стандартам міжнародних фінансових ринків; </a:t>
            </a:r>
            <a:b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слаборозвинена політика та нормативно-правова база; інституції, які не мають достатньої спроможності.</a:t>
            </a:r>
          </a:p>
        </p:txBody>
      </p:sp>
      <p:pic>
        <p:nvPicPr>
          <p:cNvPr id="10" name="Graphic 9" descr="Production outline">
            <a:extLst>
              <a:ext uri="{FF2B5EF4-FFF2-40B4-BE49-F238E27FC236}">
                <a16:creationId xmlns:a16="http://schemas.microsoft.com/office/drawing/2014/main" id="{691CBAB7-FD64-0AB3-8CB5-386A2A700F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000" y="45979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1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998978" y="5369023"/>
            <a:ext cx="975716" cy="741544"/>
          </a:xfrm>
          <a:custGeom>
            <a:avLst/>
            <a:gdLst/>
            <a:ahLst/>
            <a:cxnLst/>
            <a:rect l="l" t="t" r="r" b="b"/>
            <a:pathLst>
              <a:path w="975716" h="741544">
                <a:moveTo>
                  <a:pt x="0" y="0"/>
                </a:moveTo>
                <a:lnTo>
                  <a:pt x="975716" y="0"/>
                </a:lnTo>
                <a:lnTo>
                  <a:pt x="975716" y="741544"/>
                </a:lnTo>
                <a:lnTo>
                  <a:pt x="0" y="741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676400" y="419100"/>
            <a:ext cx="14265599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ru-RU" sz="4000" spc="-191" dirty="0" err="1">
                <a:latin typeface="Aptos" panose="020B0004020202020204" pitchFamily="34" charset="0"/>
              </a:rPr>
              <a:t>Дослідження</a:t>
            </a:r>
            <a:r>
              <a:rPr lang="ru-RU" sz="4000" spc="-191" dirty="0">
                <a:latin typeface="Aptos" panose="020B0004020202020204" pitchFamily="34" charset="0"/>
              </a:rPr>
              <a:t> </a:t>
            </a:r>
            <a:r>
              <a:rPr lang="ru-RU" sz="4000" spc="-191" dirty="0" err="1">
                <a:latin typeface="Aptos" panose="020B0004020202020204" pitchFamily="34" charset="0"/>
              </a:rPr>
              <a:t>даних</a:t>
            </a:r>
            <a:r>
              <a:rPr lang="ru-RU" sz="4000" spc="-191" dirty="0">
                <a:latin typeface="Aptos" panose="020B0004020202020204" pitchFamily="34" charset="0"/>
              </a:rPr>
              <a:t> на </a:t>
            </a:r>
            <a:r>
              <a:rPr lang="ru-RU" sz="4000" spc="-191" dirty="0" err="1">
                <a:latin typeface="Aptos" panose="020B0004020202020204" pitchFamily="34" charset="0"/>
              </a:rPr>
              <a:t>дашборді</a:t>
            </a:r>
            <a:r>
              <a:rPr lang="ru-RU" sz="4000" spc="-191" dirty="0">
                <a:latin typeface="Aptos" panose="020B0004020202020204" pitchFamily="34" charset="0"/>
              </a:rPr>
              <a:t> та </a:t>
            </a:r>
            <a:r>
              <a:rPr lang="ru-RU" sz="4000" spc="-191" dirty="0" err="1">
                <a:latin typeface="Aptos" panose="020B0004020202020204" pitchFamily="34" charset="0"/>
              </a:rPr>
              <a:t>висновки</a:t>
            </a:r>
            <a:endParaRPr lang="en-US" sz="4000" spc="-191" dirty="0">
              <a:latin typeface="Aptos" panose="020B0004020202020204" pitchFamily="34" charset="0"/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3547CA9-8807-4CCB-8181-29E269EC3DC3}"/>
              </a:ext>
            </a:extLst>
          </p:cNvPr>
          <p:cNvGrpSpPr/>
          <p:nvPr/>
        </p:nvGrpSpPr>
        <p:grpSpPr>
          <a:xfrm>
            <a:off x="762000" y="8893290"/>
            <a:ext cx="748083" cy="800752"/>
            <a:chOff x="0" y="0"/>
            <a:chExt cx="6985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CB68C0C-FFEA-B9F0-61A0-1F2027319819}"/>
                </a:ext>
              </a:extLst>
            </p:cNvPr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C503A5D9-8E17-22F7-B404-5A01405890C9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Aptos" panose="020B0004020202020204" pitchFamily="34" charset="0"/>
                  <a:cs typeface="Biome" panose="020B0502040204020203" pitchFamily="34" charset="0"/>
                </a:rPr>
                <a:t>17</a:t>
              </a:r>
              <a:endParaRPr lang="en-US" sz="2799" dirty="0">
                <a:solidFill>
                  <a:srgbClr val="FFFFFF"/>
                </a:solidFill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</p:grpSp>
      <p:sp>
        <p:nvSpPr>
          <p:cNvPr id="2" name="TextBox 13">
            <a:extLst>
              <a:ext uri="{FF2B5EF4-FFF2-40B4-BE49-F238E27FC236}">
                <a16:creationId xmlns:a16="http://schemas.microsoft.com/office/drawing/2014/main" id="{93B28DA9-6759-37B7-39AA-6B5E1FB850E9}"/>
              </a:ext>
            </a:extLst>
          </p:cNvPr>
          <p:cNvSpPr txBox="1"/>
          <p:nvPr/>
        </p:nvSpPr>
        <p:spPr>
          <a:xfrm>
            <a:off x="2110874" y="1638300"/>
            <a:ext cx="909052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Країни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Європи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в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яких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значною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мірою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переважає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використання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невідновлюваних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джерел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виробництва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електроенергії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10" name="Graphic 9" descr="Production outline">
            <a:extLst>
              <a:ext uri="{FF2B5EF4-FFF2-40B4-BE49-F238E27FC236}">
                <a16:creationId xmlns:a16="http://schemas.microsoft.com/office/drawing/2014/main" id="{691CBAB7-FD64-0AB3-8CB5-386A2A700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841" y="1615440"/>
            <a:ext cx="914400" cy="914400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00974D0B-8567-B654-04FF-BC443F30C283}"/>
              </a:ext>
            </a:extLst>
          </p:cNvPr>
          <p:cNvSpPr txBox="1"/>
          <p:nvPr/>
        </p:nvSpPr>
        <p:spPr>
          <a:xfrm>
            <a:off x="2110874" y="4077801"/>
            <a:ext cx="1882006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Молдова</a:t>
            </a:r>
            <a:b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Косово</a:t>
            </a:r>
            <a:b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Мальта</a:t>
            </a:r>
            <a:b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Люксембург</a:t>
            </a:r>
            <a:b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Білорусь</a:t>
            </a:r>
            <a:b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Кіпр</a:t>
            </a:r>
            <a:b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Словаччина</a:t>
            </a:r>
            <a:b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Чехія</a:t>
            </a:r>
            <a:b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endParaRPr lang="ru-RU" sz="2400" kern="100" dirty="0">
              <a:solidFill>
                <a:srgbClr val="242438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3C5F782F-EB2F-2196-BA71-DA7676A82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96" y="2478433"/>
            <a:ext cx="14121084" cy="5326842"/>
          </a:xfrm>
          <a:prstGeom prst="rect">
            <a:avLst/>
          </a:prstGeom>
        </p:spPr>
      </p:pic>
      <p:pic>
        <p:nvPicPr>
          <p:cNvPr id="9" name="Picture 8" descr="A graph of a city&#10;&#10;Description automatically generated with medium confidence">
            <a:extLst>
              <a:ext uri="{FF2B5EF4-FFF2-40B4-BE49-F238E27FC236}">
                <a16:creationId xmlns:a16="http://schemas.microsoft.com/office/drawing/2014/main" id="{3DB435DC-CA8E-B2D5-DEB8-AE093C9E23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618" y="7921984"/>
            <a:ext cx="5018382" cy="2375689"/>
          </a:xfrm>
          <a:prstGeom prst="rect">
            <a:avLst/>
          </a:prstGeom>
        </p:spPr>
      </p:pic>
      <p:pic>
        <p:nvPicPr>
          <p:cNvPr id="11" name="Picture 10" descr="A graph of a city&#10;&#10;Description automatically generated with medium confidence">
            <a:extLst>
              <a:ext uri="{FF2B5EF4-FFF2-40B4-BE49-F238E27FC236}">
                <a16:creationId xmlns:a16="http://schemas.microsoft.com/office/drawing/2014/main" id="{3C598BCC-E56A-67EB-36C5-38532C2649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7935480"/>
            <a:ext cx="5010535" cy="2365016"/>
          </a:xfrm>
          <a:prstGeom prst="rect">
            <a:avLst/>
          </a:prstGeom>
        </p:spPr>
      </p:pic>
      <p:pic>
        <p:nvPicPr>
          <p:cNvPr id="14" name="Picture 13" descr="A graph of a number of bars and numbers&#10;&#10;Description automatically generated with medium confidence">
            <a:extLst>
              <a:ext uri="{FF2B5EF4-FFF2-40B4-BE49-F238E27FC236}">
                <a16:creationId xmlns:a16="http://schemas.microsoft.com/office/drawing/2014/main" id="{D3C791C0-A5A8-6D48-7C72-C0283D7F87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92201" y="7935480"/>
            <a:ext cx="4800600" cy="23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6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998978" y="5369023"/>
            <a:ext cx="975716" cy="741544"/>
          </a:xfrm>
          <a:custGeom>
            <a:avLst/>
            <a:gdLst/>
            <a:ahLst/>
            <a:cxnLst/>
            <a:rect l="l" t="t" r="r" b="b"/>
            <a:pathLst>
              <a:path w="975716" h="741544">
                <a:moveTo>
                  <a:pt x="0" y="0"/>
                </a:moveTo>
                <a:lnTo>
                  <a:pt x="975716" y="0"/>
                </a:lnTo>
                <a:lnTo>
                  <a:pt x="975716" y="741544"/>
                </a:lnTo>
                <a:lnTo>
                  <a:pt x="0" y="741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3547CA9-8807-4CCB-8181-29E269EC3DC3}"/>
              </a:ext>
            </a:extLst>
          </p:cNvPr>
          <p:cNvGrpSpPr/>
          <p:nvPr/>
        </p:nvGrpSpPr>
        <p:grpSpPr>
          <a:xfrm>
            <a:off x="762000" y="8893290"/>
            <a:ext cx="748083" cy="800752"/>
            <a:chOff x="0" y="0"/>
            <a:chExt cx="6985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CB68C0C-FFEA-B9F0-61A0-1F2027319819}"/>
                </a:ext>
              </a:extLst>
            </p:cNvPr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C503A5D9-8E17-22F7-B404-5A01405890C9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Aptos" panose="020B0004020202020204" pitchFamily="34" charset="0"/>
                  <a:cs typeface="Biome" panose="020B0502040204020203" pitchFamily="34" charset="0"/>
                </a:rPr>
                <a:t>18</a:t>
              </a:r>
              <a:endParaRPr lang="en-US" sz="2799" dirty="0">
                <a:solidFill>
                  <a:srgbClr val="FFFFFF"/>
                </a:solidFill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</p:grpSp>
      <p:sp>
        <p:nvSpPr>
          <p:cNvPr id="2" name="TextBox 13">
            <a:extLst>
              <a:ext uri="{FF2B5EF4-FFF2-40B4-BE49-F238E27FC236}">
                <a16:creationId xmlns:a16="http://schemas.microsoft.com/office/drawing/2014/main" id="{93B28DA9-6759-37B7-39AA-6B5E1FB850E9}"/>
              </a:ext>
            </a:extLst>
          </p:cNvPr>
          <p:cNvSpPr txBox="1"/>
          <p:nvPr/>
        </p:nvSpPr>
        <p:spPr>
          <a:xfrm>
            <a:off x="1923692" y="1067752"/>
            <a:ext cx="909052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Дані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графіку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Countries by sum of renewable energy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підтверджують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те,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коли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середній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рівень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ВВП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зростає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країні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то також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зростає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середнє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значення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виробленої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енергії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відновлювальних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джерел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00974D0B-8567-B654-04FF-BC443F30C283}"/>
              </a:ext>
            </a:extLst>
          </p:cNvPr>
          <p:cNvSpPr txBox="1"/>
          <p:nvPr/>
        </p:nvSpPr>
        <p:spPr>
          <a:xfrm>
            <a:off x="1950429" y="3086100"/>
            <a:ext cx="4518526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uk-UA" sz="2400" b="1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Топ 7 країн по виробництву електроенергії з відновлюваних</a:t>
            </a: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uk-UA" sz="2400" b="1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джерел</a:t>
            </a: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сукупно за 2025-2023 роки (</a:t>
            </a:r>
            <a:r>
              <a:rPr lang="en-US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&gt;200 000 MW</a:t>
            </a: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):</a:t>
            </a: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1. Німеччина</a:t>
            </a: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2. Іспанія</a:t>
            </a: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3. Італія</a:t>
            </a: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4. Франція</a:t>
            </a: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5. Сполучене Королівство Великої Британії</a:t>
            </a: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6. Норвегія</a:t>
            </a: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7. Швеція</a:t>
            </a:r>
            <a:endParaRPr lang="ru-RU" sz="2400" kern="100" dirty="0">
              <a:solidFill>
                <a:srgbClr val="242438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High voltage outline">
            <a:extLst>
              <a:ext uri="{FF2B5EF4-FFF2-40B4-BE49-F238E27FC236}">
                <a16:creationId xmlns:a16="http://schemas.microsoft.com/office/drawing/2014/main" id="{594A09E6-8B79-F0E0-D102-620A69C58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204" y="1067752"/>
            <a:ext cx="914400" cy="914400"/>
          </a:xfrm>
          <a:prstGeom prst="rect">
            <a:avLst/>
          </a:prstGeom>
        </p:spPr>
      </p:pic>
      <p:pic>
        <p:nvPicPr>
          <p:cNvPr id="6" name="Picture 5" descr="A green and yellow squares with numbers&#10;&#10;Description automatically generated">
            <a:extLst>
              <a:ext uri="{FF2B5EF4-FFF2-40B4-BE49-F238E27FC236}">
                <a16:creationId xmlns:a16="http://schemas.microsoft.com/office/drawing/2014/main" id="{DB406FD4-331E-F2D4-50DC-6F5A0261F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2857500"/>
            <a:ext cx="11758991" cy="698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3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998978" y="5369023"/>
            <a:ext cx="975716" cy="741544"/>
          </a:xfrm>
          <a:custGeom>
            <a:avLst/>
            <a:gdLst/>
            <a:ahLst/>
            <a:cxnLst/>
            <a:rect l="l" t="t" r="r" b="b"/>
            <a:pathLst>
              <a:path w="975716" h="741544">
                <a:moveTo>
                  <a:pt x="0" y="0"/>
                </a:moveTo>
                <a:lnTo>
                  <a:pt x="975716" y="0"/>
                </a:lnTo>
                <a:lnTo>
                  <a:pt x="975716" y="741544"/>
                </a:lnTo>
                <a:lnTo>
                  <a:pt x="0" y="741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3547CA9-8807-4CCB-8181-29E269EC3DC3}"/>
              </a:ext>
            </a:extLst>
          </p:cNvPr>
          <p:cNvGrpSpPr/>
          <p:nvPr/>
        </p:nvGrpSpPr>
        <p:grpSpPr>
          <a:xfrm>
            <a:off x="762000" y="8893290"/>
            <a:ext cx="748083" cy="800752"/>
            <a:chOff x="0" y="0"/>
            <a:chExt cx="6985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CB68C0C-FFEA-B9F0-61A0-1F2027319819}"/>
                </a:ext>
              </a:extLst>
            </p:cNvPr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C503A5D9-8E17-22F7-B404-5A01405890C9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Aptos" panose="020B0004020202020204" pitchFamily="34" charset="0"/>
                  <a:cs typeface="Biome" panose="020B0502040204020203" pitchFamily="34" charset="0"/>
                </a:rPr>
                <a:t>19</a:t>
              </a:r>
              <a:endParaRPr lang="en-US" sz="2799" dirty="0">
                <a:solidFill>
                  <a:srgbClr val="FFFFFF"/>
                </a:solidFill>
                <a:latin typeface="Aptos" panose="020B0004020202020204" pitchFamily="34" charset="0"/>
                <a:cs typeface="Biome" panose="020B0502040204020203" pitchFamily="34" charset="0"/>
              </a:endParaRPr>
            </a:p>
          </p:txBody>
        </p:sp>
      </p:grpSp>
      <p:sp>
        <p:nvSpPr>
          <p:cNvPr id="2" name="TextBox 13">
            <a:extLst>
              <a:ext uri="{FF2B5EF4-FFF2-40B4-BE49-F238E27FC236}">
                <a16:creationId xmlns:a16="http://schemas.microsoft.com/office/drawing/2014/main" id="{93B28DA9-6759-37B7-39AA-6B5E1FB850E9}"/>
              </a:ext>
            </a:extLst>
          </p:cNvPr>
          <p:cNvSpPr txBox="1"/>
          <p:nvPr/>
        </p:nvSpPr>
        <p:spPr>
          <a:xfrm>
            <a:off x="1923692" y="1067752"/>
            <a:ext cx="909052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Дані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графіку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Countries by sum of renewable energy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підтверджують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те,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коли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середній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рівень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ВВП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зростає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країні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то також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зростає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середнє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значення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виробленої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енергії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відновлювальних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джерел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00974D0B-8567-B654-04FF-BC443F30C283}"/>
              </a:ext>
            </a:extLst>
          </p:cNvPr>
          <p:cNvSpPr txBox="1"/>
          <p:nvPr/>
        </p:nvSpPr>
        <p:spPr>
          <a:xfrm>
            <a:off x="1950429" y="3086100"/>
            <a:ext cx="429797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uk-UA" sz="2400" b="1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Країни, які </a:t>
            </a:r>
            <a:r>
              <a:rPr lang="ru-RU" sz="2400" b="1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практично </a:t>
            </a:r>
            <a:r>
              <a:rPr lang="ru-RU" sz="2400" b="1" dirty="0" err="1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повністю</a:t>
            </a:r>
            <a:r>
              <a:rPr lang="ru-RU" sz="2400" b="1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використовують</a:t>
            </a:r>
            <a:r>
              <a:rPr lang="ru-RU" sz="2400" b="1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відновлювані</a:t>
            </a:r>
            <a:r>
              <a:rPr lang="ru-RU" sz="2400" b="1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джерела</a:t>
            </a:r>
            <a:r>
              <a:rPr lang="ru-RU" sz="2400" b="1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для </a:t>
            </a:r>
            <a:r>
              <a:rPr lang="ru-RU" sz="2400" b="1" dirty="0" err="1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виробництва</a:t>
            </a:r>
            <a:r>
              <a:rPr lang="ru-RU" sz="2400" b="1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електроенергії</a:t>
            </a:r>
            <a:r>
              <a:rPr lang="ru-RU" sz="2400" b="1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, а </a:t>
            </a:r>
            <a:r>
              <a:rPr lang="ru-RU" sz="2400" b="1" dirty="0" err="1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саме</a:t>
            </a:r>
            <a:r>
              <a:rPr lang="ru-RU" sz="2400" b="1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гідроенергію</a:t>
            </a: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:</a:t>
            </a: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Норвегія</a:t>
            </a: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Ісландія </a:t>
            </a: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Албанія</a:t>
            </a:r>
            <a:b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400" dirty="0" err="1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Андора</a:t>
            </a:r>
            <a:r>
              <a:rPr lang="uk-UA" sz="2400" dirty="0">
                <a:solidFill>
                  <a:srgbClr val="0D0D0D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endParaRPr lang="ru-RU" sz="2400" kern="100" dirty="0">
              <a:solidFill>
                <a:srgbClr val="242438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High voltage outline">
            <a:extLst>
              <a:ext uri="{FF2B5EF4-FFF2-40B4-BE49-F238E27FC236}">
                <a16:creationId xmlns:a16="http://schemas.microsoft.com/office/drawing/2014/main" id="{594A09E6-8B79-F0E0-D102-620A69C58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204" y="1067752"/>
            <a:ext cx="914400" cy="914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C673C0F-B0E3-DB2D-BA4F-87EDBFDD9F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308" y="3034983"/>
            <a:ext cx="12193324" cy="6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6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34867" y="0"/>
            <a:ext cx="9053133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04878" y="1600899"/>
            <a:ext cx="11878244" cy="7295652"/>
            <a:chOff x="0" y="0"/>
            <a:chExt cx="3128426" cy="14334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28426" cy="1433415"/>
            </a:xfrm>
            <a:custGeom>
              <a:avLst/>
              <a:gdLst/>
              <a:ahLst/>
              <a:cxnLst/>
              <a:rect l="l" t="t" r="r" b="b"/>
              <a:pathLst>
                <a:path w="3128426" h="1433415">
                  <a:moveTo>
                    <a:pt x="0" y="0"/>
                  </a:moveTo>
                  <a:lnTo>
                    <a:pt x="3128426" y="0"/>
                  </a:lnTo>
                  <a:lnTo>
                    <a:pt x="3128426" y="1433415"/>
                  </a:lnTo>
                  <a:lnTo>
                    <a:pt x="0" y="14334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28426" cy="1471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181733" y="1009650"/>
            <a:ext cx="1846973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0" y="9277350"/>
            <a:ext cx="1846973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009650" y="-6168487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669625" y="2188559"/>
            <a:ext cx="10254183" cy="6335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uk-UA" sz="3200" spc="32" dirty="0">
                <a:solidFill>
                  <a:srgbClr val="000000"/>
                </a:solidFill>
                <a:latin typeface="Aptos" panose="020B0004020202020204" pitchFamily="34" charset="0"/>
              </a:rPr>
              <a:t>Дані:</a:t>
            </a:r>
            <a:br>
              <a:rPr lang="uk-UA" sz="3200" spc="32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uk-UA" sz="2000" spc="32" dirty="0">
                <a:solidFill>
                  <a:srgbClr val="000000"/>
                </a:solidFill>
                <a:latin typeface="Aptos" panose="020B0004020202020204" pitchFamily="34" charset="0"/>
              </a:rPr>
              <a:t>таблиця  зі </a:t>
            </a:r>
            <a:r>
              <a:rPr lang="uk-UA" sz="20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статистичними даними по кількості виробленої електричної енергії та характеристикам використаних для цього технологій відновлюваних джерел енергії по країнам;</a:t>
            </a:r>
          </a:p>
          <a:p>
            <a:pPr>
              <a:lnSpc>
                <a:spcPts val="3840"/>
              </a:lnSpc>
            </a:pPr>
            <a:r>
              <a:rPr lang="uk-UA" sz="2000" spc="32" dirty="0">
                <a:solidFill>
                  <a:srgbClr val="000000"/>
                </a:solidFill>
                <a:latin typeface="Aptos" panose="020B0004020202020204" pitchFamily="34" charset="0"/>
              </a:rPr>
              <a:t>таблиця зі </a:t>
            </a:r>
            <a:r>
              <a:rPr lang="uk-UA" sz="2000" spc="32" dirty="0">
                <a:solidFill>
                  <a:srgbClr val="000000"/>
                </a:solidFill>
                <a:latin typeface="Aptos" panose="020B0004020202020204" pitchFamily="34" charset="0"/>
                <a:ea typeface="Calibri" panose="020F0502020204030204" pitchFamily="34" charset="0"/>
              </a:rPr>
              <a:t>с</a:t>
            </a:r>
            <a:r>
              <a:rPr lang="uk-UA" sz="20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татистичними даними із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значенням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для валового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внутрішнього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продукту (ВВП)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країн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,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вираженого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в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поточних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міжнародних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доларах</a:t>
            </a:r>
            <a:r>
              <a:rPr lang="ru-RU" sz="20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2</a:t>
            </a:r>
            <a:r>
              <a:rPr lang="uk-UA" sz="20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015-2023 років</a:t>
            </a:r>
            <a:br>
              <a:rPr lang="uk-UA" sz="3200" spc="32" dirty="0">
                <a:solidFill>
                  <a:srgbClr val="000000"/>
                </a:solidFill>
                <a:latin typeface="Aptos" panose="020B0004020202020204" pitchFamily="34" charset="0"/>
              </a:rPr>
            </a:br>
            <a:br>
              <a:rPr lang="uk-UA" sz="3200" spc="32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uk-UA" sz="3200" spc="32" dirty="0">
                <a:solidFill>
                  <a:srgbClr val="000000"/>
                </a:solidFill>
                <a:latin typeface="Aptos" panose="020B0004020202020204" pitchFamily="34" charset="0"/>
              </a:rPr>
              <a:t>Методи аналізу даних:</a:t>
            </a:r>
            <a:br>
              <a:rPr lang="uk-UA" sz="3200" spc="32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uk-UA" sz="2000" spc="32" dirty="0">
                <a:solidFill>
                  <a:srgbClr val="000000"/>
                </a:solidFill>
                <a:latin typeface="Aptos" panose="020B0004020202020204" pitchFamily="34" charset="0"/>
              </a:rPr>
              <a:t>Excel</a:t>
            </a:r>
            <a:br>
              <a:rPr lang="uk-UA" sz="2000" spc="32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uk-UA" sz="2000" spc="32" dirty="0">
                <a:solidFill>
                  <a:srgbClr val="000000"/>
                </a:solidFill>
                <a:latin typeface="Aptos" panose="020B0004020202020204" pitchFamily="34" charset="0"/>
              </a:rPr>
              <a:t>SQL запити у </a:t>
            </a:r>
            <a:r>
              <a:rPr lang="uk-UA" sz="2000" spc="32" dirty="0" err="1">
                <a:solidFill>
                  <a:srgbClr val="000000"/>
                </a:solidFill>
                <a:latin typeface="Aptos" panose="020B0004020202020204" pitchFamily="34" charset="0"/>
              </a:rPr>
              <a:t>Big</a:t>
            </a:r>
            <a:r>
              <a:rPr lang="uk-UA" sz="2000" spc="32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uk-UA" sz="2000" spc="32" dirty="0" err="1">
                <a:solidFill>
                  <a:srgbClr val="000000"/>
                </a:solidFill>
                <a:latin typeface="Aptos" panose="020B0004020202020204" pitchFamily="34" charset="0"/>
              </a:rPr>
              <a:t>Query</a:t>
            </a:r>
            <a:br>
              <a:rPr lang="uk-UA" sz="2000" spc="32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uk-UA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Python</a:t>
            </a:r>
            <a: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uk-UA" sz="20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</a:rPr>
              <a:t>(</a:t>
            </a:r>
            <a: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бібліотеки </a:t>
            </a:r>
            <a:r>
              <a:rPr lang="uk-UA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Pandas</a:t>
            </a:r>
            <a: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, </a:t>
            </a:r>
            <a:r>
              <a:rPr lang="uk-UA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Matplotlib</a:t>
            </a:r>
            <a: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, </a:t>
            </a:r>
            <a:r>
              <a:rPr lang="uk-UA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Seaborn</a:t>
            </a:r>
            <a: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)</a:t>
            </a:r>
            <a:b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</a:br>
            <a:r>
              <a:rPr lang="uk-UA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дашборди</a:t>
            </a:r>
            <a: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в </a:t>
            </a:r>
            <a:r>
              <a:rPr lang="uk-UA" sz="20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</a:rPr>
              <a:t>T</a:t>
            </a:r>
            <a:r>
              <a:rPr lang="uk-UA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ableau</a:t>
            </a:r>
            <a: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uk-UA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Public</a:t>
            </a:r>
            <a:br>
              <a:rPr lang="uk-UA" sz="3200" spc="32" dirty="0">
                <a:solidFill>
                  <a:srgbClr val="000000"/>
                </a:solidFill>
                <a:latin typeface="Aptos" panose="020B0004020202020204" pitchFamily="34" charset="0"/>
              </a:rPr>
            </a:br>
            <a:endParaRPr lang="en-US" sz="3200" spc="32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83909" y="8896551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Montserrat Classic"/>
                </a:rPr>
                <a:t>0</a:t>
              </a: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2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572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5042" y="0"/>
            <a:ext cx="4042958" cy="3472627"/>
            <a:chOff x="0" y="0"/>
            <a:chExt cx="5390610" cy="463016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216" r="11216"/>
            <a:stretch>
              <a:fillRect/>
            </a:stretch>
          </p:blipFill>
          <p:spPr>
            <a:xfrm>
              <a:off x="0" y="0"/>
              <a:ext cx="5390610" cy="463016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199273" y="0"/>
            <a:ext cx="4045770" cy="3472627"/>
            <a:chOff x="0" y="0"/>
            <a:chExt cx="1065553" cy="9146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5552" cy="914601"/>
            </a:xfrm>
            <a:custGeom>
              <a:avLst/>
              <a:gdLst/>
              <a:ahLst/>
              <a:cxnLst/>
              <a:rect l="l" t="t" r="r" b="b"/>
              <a:pathLst>
                <a:path w="1065552" h="914601">
                  <a:moveTo>
                    <a:pt x="0" y="0"/>
                  </a:moveTo>
                  <a:lnTo>
                    <a:pt x="1065552" y="0"/>
                  </a:lnTo>
                  <a:lnTo>
                    <a:pt x="1065552" y="914601"/>
                  </a:lnTo>
                  <a:lnTo>
                    <a:pt x="0" y="914601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65553" cy="952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99273" y="3472627"/>
            <a:ext cx="4045770" cy="3472627"/>
            <a:chOff x="0" y="0"/>
            <a:chExt cx="5394360" cy="463016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9" r="17379"/>
            <a:stretch/>
          </p:blipFill>
          <p:spPr>
            <a:xfrm>
              <a:off x="0" y="0"/>
              <a:ext cx="5394360" cy="4630169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4245042" y="3472627"/>
            <a:ext cx="4115391" cy="3472627"/>
            <a:chOff x="0" y="0"/>
            <a:chExt cx="1083889" cy="9146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83889" cy="914601"/>
            </a:xfrm>
            <a:custGeom>
              <a:avLst/>
              <a:gdLst/>
              <a:ahLst/>
              <a:cxnLst/>
              <a:rect l="l" t="t" r="r" b="b"/>
              <a:pathLst>
                <a:path w="1083889" h="914601">
                  <a:moveTo>
                    <a:pt x="0" y="0"/>
                  </a:moveTo>
                  <a:lnTo>
                    <a:pt x="1083889" y="0"/>
                  </a:lnTo>
                  <a:lnTo>
                    <a:pt x="1083889" y="914601"/>
                  </a:lnTo>
                  <a:lnTo>
                    <a:pt x="0" y="914601"/>
                  </a:lnTo>
                  <a:close/>
                </a:path>
              </a:pathLst>
            </a:custGeom>
            <a:solidFill>
              <a:srgbClr val="F1C6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83889" cy="952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99273" y="6945254"/>
            <a:ext cx="4045770" cy="3472627"/>
            <a:chOff x="0" y="0"/>
            <a:chExt cx="1065553" cy="9146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5552" cy="914601"/>
            </a:xfrm>
            <a:custGeom>
              <a:avLst/>
              <a:gdLst/>
              <a:ahLst/>
              <a:cxnLst/>
              <a:rect l="l" t="t" r="r" b="b"/>
              <a:pathLst>
                <a:path w="1065552" h="914601">
                  <a:moveTo>
                    <a:pt x="0" y="0"/>
                  </a:moveTo>
                  <a:lnTo>
                    <a:pt x="1065552" y="0"/>
                  </a:lnTo>
                  <a:lnTo>
                    <a:pt x="1065552" y="914601"/>
                  </a:lnTo>
                  <a:lnTo>
                    <a:pt x="0" y="914601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65553" cy="952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45042" y="6945254"/>
            <a:ext cx="4042958" cy="3472627"/>
            <a:chOff x="0" y="0"/>
            <a:chExt cx="5390610" cy="463016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 l="17401" r="17401"/>
            <a:stretch>
              <a:fillRect/>
            </a:stretch>
          </p:blipFill>
          <p:spPr>
            <a:xfrm>
              <a:off x="0" y="0"/>
              <a:ext cx="5390610" cy="4630169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540532" y="8694910"/>
            <a:ext cx="814869" cy="948211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20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355401" y="2632657"/>
            <a:ext cx="7788599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4400" spc="-191" dirty="0" err="1">
                <a:solidFill>
                  <a:srgbClr val="08A54C"/>
                </a:solidFill>
                <a:latin typeface="Aptos" panose="020B0004020202020204" pitchFamily="34" charset="0"/>
              </a:rPr>
              <a:t>Рекомендації</a:t>
            </a:r>
            <a:r>
              <a:rPr lang="ru-RU" sz="4400" spc="-191" dirty="0">
                <a:solidFill>
                  <a:srgbClr val="08A54C"/>
                </a:solidFill>
                <a:latin typeface="Aptos" panose="020B0004020202020204" pitchFamily="34" charset="0"/>
              </a:rPr>
              <a:t> </a:t>
            </a:r>
            <a:r>
              <a:rPr lang="uk-UA" sz="4400" spc="-191" dirty="0">
                <a:solidFill>
                  <a:srgbClr val="08A54C"/>
                </a:solidFill>
                <a:latin typeface="Aptos" panose="020B0004020202020204" pitchFamily="34" charset="0"/>
              </a:rPr>
              <a:t>для країн </a:t>
            </a:r>
            <a:r>
              <a:rPr lang="ru-RU" sz="4400" spc="-191" dirty="0">
                <a:solidFill>
                  <a:srgbClr val="08A54C"/>
                </a:solidFill>
                <a:latin typeface="Aptos" panose="020B0004020202020204" pitchFamily="34" charset="0"/>
              </a:rPr>
              <a:t>по переходу до </a:t>
            </a:r>
            <a:r>
              <a:rPr lang="ru-RU" sz="4400" spc="-191" dirty="0" err="1">
                <a:solidFill>
                  <a:srgbClr val="08A54C"/>
                </a:solidFill>
                <a:latin typeface="Aptos" panose="020B0004020202020204" pitchFamily="34" charset="0"/>
              </a:rPr>
              <a:t>використання</a:t>
            </a:r>
            <a:r>
              <a:rPr lang="ru-RU" sz="4400" spc="-191" dirty="0">
                <a:solidFill>
                  <a:srgbClr val="08A54C"/>
                </a:solidFill>
                <a:latin typeface="Aptos" panose="020B0004020202020204" pitchFamily="34" charset="0"/>
              </a:rPr>
              <a:t> </a:t>
            </a:r>
            <a:r>
              <a:rPr lang="ru-RU" sz="4400" spc="-191" dirty="0" err="1">
                <a:solidFill>
                  <a:srgbClr val="08A54C"/>
                </a:solidFill>
                <a:latin typeface="Aptos" panose="020B0004020202020204" pitchFamily="34" charset="0"/>
              </a:rPr>
              <a:t>відновлюваних</a:t>
            </a:r>
            <a:r>
              <a:rPr lang="ru-RU" sz="4400" spc="-191" dirty="0">
                <a:solidFill>
                  <a:srgbClr val="08A54C"/>
                </a:solidFill>
                <a:latin typeface="Aptos" panose="020B0004020202020204" pitchFamily="34" charset="0"/>
              </a:rPr>
              <a:t> </a:t>
            </a:r>
            <a:r>
              <a:rPr lang="ru-RU" sz="4400" spc="-191" dirty="0" err="1">
                <a:solidFill>
                  <a:srgbClr val="08A54C"/>
                </a:solidFill>
                <a:latin typeface="Aptos" panose="020B0004020202020204" pitchFamily="34" charset="0"/>
              </a:rPr>
              <a:t>джерел</a:t>
            </a:r>
            <a:r>
              <a:rPr lang="ru-RU" sz="4400" spc="-191" dirty="0">
                <a:solidFill>
                  <a:srgbClr val="08A54C"/>
                </a:solidFill>
                <a:latin typeface="Aptos" panose="020B0004020202020204" pitchFamily="34" charset="0"/>
              </a:rPr>
              <a:t> </a:t>
            </a:r>
            <a:r>
              <a:rPr lang="ru-RU" sz="4400" spc="-191" dirty="0" err="1">
                <a:solidFill>
                  <a:srgbClr val="08A54C"/>
                </a:solidFill>
                <a:latin typeface="Aptos" panose="020B0004020202020204" pitchFamily="34" charset="0"/>
              </a:rPr>
              <a:t>енергії</a:t>
            </a:r>
            <a:r>
              <a:rPr lang="ru-RU" sz="4400" spc="-191" dirty="0">
                <a:solidFill>
                  <a:srgbClr val="08A54C"/>
                </a:solidFill>
                <a:latin typeface="Aptos" panose="020B0004020202020204" pitchFamily="34" charset="0"/>
              </a:rPr>
              <a:t> для </a:t>
            </a:r>
            <a:r>
              <a:rPr lang="ru-RU" sz="4400" spc="-191" dirty="0" err="1">
                <a:solidFill>
                  <a:srgbClr val="08A54C"/>
                </a:solidFill>
                <a:latin typeface="Aptos" panose="020B0004020202020204" pitchFamily="34" charset="0"/>
              </a:rPr>
              <a:t>зменшення</a:t>
            </a:r>
            <a:r>
              <a:rPr lang="ru-RU" sz="4400" spc="-191" dirty="0">
                <a:solidFill>
                  <a:srgbClr val="08A54C"/>
                </a:solidFill>
                <a:latin typeface="Aptos" panose="020B0004020202020204" pitchFamily="34" charset="0"/>
              </a:rPr>
              <a:t> негативного </a:t>
            </a:r>
            <a:r>
              <a:rPr lang="ru-RU" sz="4400" spc="-191" dirty="0" err="1">
                <a:solidFill>
                  <a:srgbClr val="08A54C"/>
                </a:solidFill>
                <a:latin typeface="Aptos" panose="020B0004020202020204" pitchFamily="34" charset="0"/>
              </a:rPr>
              <a:t>впливу</a:t>
            </a:r>
            <a:r>
              <a:rPr lang="ru-RU" sz="4400" spc="-191" dirty="0">
                <a:solidFill>
                  <a:srgbClr val="08A54C"/>
                </a:solidFill>
                <a:latin typeface="Aptos" panose="020B0004020202020204" pitchFamily="34" charset="0"/>
              </a:rPr>
              <a:t> на </a:t>
            </a:r>
            <a:r>
              <a:rPr lang="ru-RU" sz="4400" spc="-191" dirty="0" err="1">
                <a:solidFill>
                  <a:srgbClr val="08A54C"/>
                </a:solidFill>
                <a:latin typeface="Aptos" panose="020B0004020202020204" pitchFamily="34" charset="0"/>
              </a:rPr>
              <a:t>оточуюче</a:t>
            </a:r>
            <a:r>
              <a:rPr lang="ru-RU" sz="4400" spc="-191" dirty="0">
                <a:solidFill>
                  <a:srgbClr val="08A54C"/>
                </a:solidFill>
                <a:latin typeface="Aptos" panose="020B0004020202020204" pitchFamily="34" charset="0"/>
              </a:rPr>
              <a:t> </a:t>
            </a:r>
            <a:r>
              <a:rPr lang="ru-RU" sz="4400" spc="-191" dirty="0" err="1">
                <a:solidFill>
                  <a:srgbClr val="08A54C"/>
                </a:solidFill>
                <a:latin typeface="Aptos" panose="020B0004020202020204" pitchFamily="34" charset="0"/>
              </a:rPr>
              <a:t>середовище</a:t>
            </a:r>
            <a:endParaRPr lang="en-US" sz="4400" spc="-191" dirty="0">
              <a:solidFill>
                <a:srgbClr val="08A54C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9200" y="7173139"/>
            <a:ext cx="3342869" cy="3086100"/>
            <a:chOff x="0" y="0"/>
            <a:chExt cx="88042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426" cy="812800"/>
            </a:xfrm>
            <a:custGeom>
              <a:avLst/>
              <a:gdLst/>
              <a:ahLst/>
              <a:cxnLst/>
              <a:rect l="l" t="t" r="r" b="b"/>
              <a:pathLst>
                <a:path w="880426" h="812800">
                  <a:moveTo>
                    <a:pt x="0" y="0"/>
                  </a:moveTo>
                  <a:lnTo>
                    <a:pt x="880426" y="0"/>
                  </a:lnTo>
                  <a:lnTo>
                    <a:pt x="8804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042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06000" y="1028700"/>
            <a:ext cx="8382000" cy="8229600"/>
            <a:chOff x="0" y="0"/>
            <a:chExt cx="10171187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46" r="24046"/>
            <a:stretch/>
          </p:blipFill>
          <p:spPr>
            <a:xfrm>
              <a:off x="0" y="0"/>
              <a:ext cx="10171187" cy="109728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540532" y="8694910"/>
            <a:ext cx="814869" cy="948211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21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55401" y="1181100"/>
            <a:ext cx="7788599" cy="128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Визначити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чіткі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напрямки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політики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скласти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дорожні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карти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що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визначають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етапи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терміни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досягнення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цілей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для переходу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енергетичного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сектору</a:t>
            </a:r>
            <a:endParaRPr lang="en-US" sz="2400" spc="-24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92442-AB9C-4EF2-BA93-6E568731462F}"/>
              </a:ext>
            </a:extLst>
          </p:cNvPr>
          <p:cNvSpPr txBox="1"/>
          <p:nvPr/>
        </p:nvSpPr>
        <p:spPr>
          <a:xfrm>
            <a:off x="1355401" y="3238500"/>
            <a:ext cx="7788599" cy="346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Зміцнити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нормативно-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правову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базу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довгострокових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планів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дій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оновити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оптимізувати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правила для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сприяння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розвитку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відновлюваної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енергетики</a:t>
            </a:r>
            <a:endParaRPr lang="ru-RU" sz="2400" spc="-24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запровадити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«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зелені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»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тарифи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або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інші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механізми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стимулювання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інвестицій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у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відновлювану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енергетику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встановити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чіткі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процедури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підключення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до мереж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інтеграції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відновлюваних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джерел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енергії</a:t>
            </a:r>
            <a:endParaRPr lang="ru-RU" sz="2400" spc="-24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18" name="Graphic 17" descr="Electric Tower outline">
            <a:extLst>
              <a:ext uri="{FF2B5EF4-FFF2-40B4-BE49-F238E27FC236}">
                <a16:creationId xmlns:a16="http://schemas.microsoft.com/office/drawing/2014/main" id="{ECB048D3-88CD-479A-5C2F-A871FAEA3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561" y="1181100"/>
            <a:ext cx="914400" cy="914400"/>
          </a:xfrm>
          <a:prstGeom prst="rect">
            <a:avLst/>
          </a:prstGeom>
        </p:spPr>
      </p:pic>
      <p:pic>
        <p:nvPicPr>
          <p:cNvPr id="19" name="Graphic 18" descr="Electric Tower outline">
            <a:extLst>
              <a:ext uri="{FF2B5EF4-FFF2-40B4-BE49-F238E27FC236}">
                <a16:creationId xmlns:a16="http://schemas.microsoft.com/office/drawing/2014/main" id="{FCD4EBC3-A28E-E0AF-41D0-9B0BB7B8B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561" y="32385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9200" y="7173139"/>
            <a:ext cx="3342869" cy="3086100"/>
            <a:chOff x="0" y="0"/>
            <a:chExt cx="88042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426" cy="812800"/>
            </a:xfrm>
            <a:custGeom>
              <a:avLst/>
              <a:gdLst/>
              <a:ahLst/>
              <a:cxnLst/>
              <a:rect l="l" t="t" r="r" b="b"/>
              <a:pathLst>
                <a:path w="880426" h="812800">
                  <a:moveTo>
                    <a:pt x="0" y="0"/>
                  </a:moveTo>
                  <a:lnTo>
                    <a:pt x="880426" y="0"/>
                  </a:lnTo>
                  <a:lnTo>
                    <a:pt x="8804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042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06000" y="1028700"/>
            <a:ext cx="8382000" cy="8229600"/>
            <a:chOff x="0" y="0"/>
            <a:chExt cx="10171187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1" r="21481"/>
            <a:stretch/>
          </p:blipFill>
          <p:spPr>
            <a:xfrm>
              <a:off x="0" y="0"/>
              <a:ext cx="10171187" cy="109728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540532" y="8694910"/>
            <a:ext cx="814869" cy="948211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22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55401" y="1181100"/>
            <a:ext cx="7788599" cy="433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Підвищення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установ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відповідальних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за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проектування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експлуатацію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регулювання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енергосистеми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інвестувати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в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програми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підвищення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кваліфікації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фахівців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енергетичного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сектору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створити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незалежні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регуляторні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органи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для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забезпечення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справедливого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прозорого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прийняття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рішень</a:t>
            </a:r>
            <a:endParaRPr lang="ru-RU" sz="2400" spc="-24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посилити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координацію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між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державними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установами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комунальними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підприємствами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розробниками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відновлюваної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енергетики</a:t>
            </a:r>
            <a:endParaRPr lang="ru-RU" sz="2400" spc="-24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18" name="Graphic 17" descr="Electric Tower outline">
            <a:extLst>
              <a:ext uri="{FF2B5EF4-FFF2-40B4-BE49-F238E27FC236}">
                <a16:creationId xmlns:a16="http://schemas.microsoft.com/office/drawing/2014/main" id="{ECB048D3-88CD-479A-5C2F-A871FAEA3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561" y="11811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28759" y="7200900"/>
            <a:ext cx="3342869" cy="3086100"/>
            <a:chOff x="0" y="0"/>
            <a:chExt cx="88042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426" cy="812800"/>
            </a:xfrm>
            <a:custGeom>
              <a:avLst/>
              <a:gdLst/>
              <a:ahLst/>
              <a:cxnLst/>
              <a:rect l="l" t="t" r="r" b="b"/>
              <a:pathLst>
                <a:path w="880426" h="812800">
                  <a:moveTo>
                    <a:pt x="0" y="0"/>
                  </a:moveTo>
                  <a:lnTo>
                    <a:pt x="880426" y="0"/>
                  </a:lnTo>
                  <a:lnTo>
                    <a:pt x="8804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042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06000" y="1028700"/>
            <a:ext cx="8382000" cy="8229600"/>
            <a:chOff x="0" y="0"/>
            <a:chExt cx="10171187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1" r="21481"/>
            <a:stretch/>
          </p:blipFill>
          <p:spPr>
            <a:xfrm>
              <a:off x="0" y="0"/>
              <a:ext cx="10171187" cy="109728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540532" y="8694910"/>
            <a:ext cx="814869" cy="948211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23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55401" y="1181100"/>
            <a:ext cx="7788599" cy="302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Розподілити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фіскальні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ресурси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для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підготовки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проектів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зменшення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ризиків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створити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виділені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фонди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або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механізми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фінансування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для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підтримки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розвитку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відновлюваної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енергетики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впровадити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заходи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щодо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зменшення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ризиків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такі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як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гарантії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або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страхування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, для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залучення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приватних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інвестиці</a:t>
            </a:r>
            <a:endParaRPr lang="ru-RU" sz="2400" spc="-24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18" name="Graphic 17" descr="Electric Tower outline">
            <a:extLst>
              <a:ext uri="{FF2B5EF4-FFF2-40B4-BE49-F238E27FC236}">
                <a16:creationId xmlns:a16="http://schemas.microsoft.com/office/drawing/2014/main" id="{ECB048D3-88CD-479A-5C2F-A871FAEA3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561" y="1181100"/>
            <a:ext cx="914400" cy="914400"/>
          </a:xfrm>
          <a:prstGeom prst="rect">
            <a:avLst/>
          </a:prstGeom>
        </p:spPr>
      </p:pic>
      <p:sp>
        <p:nvSpPr>
          <p:cNvPr id="7" name="TextBox 15"/>
          <p:cNvSpPr txBox="1"/>
          <p:nvPr/>
        </p:nvSpPr>
        <p:spPr>
          <a:xfrm>
            <a:off x="1355401" y="4981722"/>
            <a:ext cx="7788599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Впроваджувати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програм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енергоефективності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для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зменшення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загального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попиту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на енергію </a:t>
            </a:r>
          </a:p>
        </p:txBody>
      </p:sp>
      <p:pic>
        <p:nvPicPr>
          <p:cNvPr id="8" name="Graphic 7" descr="Electric Tower outline">
            <a:extLst>
              <a:ext uri="{FF2B5EF4-FFF2-40B4-BE49-F238E27FC236}">
                <a16:creationId xmlns:a16="http://schemas.microsoft.com/office/drawing/2014/main" id="{79AAF282-07CB-114E-5E16-C5AC9D34A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561" y="5018401"/>
            <a:ext cx="914400" cy="914400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571E6CAF-CB37-A87F-3125-A018C6C54243}"/>
              </a:ext>
            </a:extLst>
          </p:cNvPr>
          <p:cNvSpPr txBox="1"/>
          <p:nvPr/>
        </p:nvSpPr>
        <p:spPr>
          <a:xfrm>
            <a:off x="1355400" y="6640360"/>
            <a:ext cx="7788599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Сприяти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впровадженню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енергоефективних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технологій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та практик у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будівлях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галузях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промисловості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транспорті</a:t>
            </a:r>
            <a:endParaRPr lang="ru-RU" sz="2400" spc="-24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13" name="Graphic 12" descr="Electric Tower outline">
            <a:extLst>
              <a:ext uri="{FF2B5EF4-FFF2-40B4-BE49-F238E27FC236}">
                <a16:creationId xmlns:a16="http://schemas.microsoft.com/office/drawing/2014/main" id="{76EDFF46-263C-AD09-A753-CE1954229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561" y="66403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1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9200" y="7173139"/>
            <a:ext cx="3342869" cy="3086100"/>
            <a:chOff x="0" y="0"/>
            <a:chExt cx="88042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426" cy="812800"/>
            </a:xfrm>
            <a:custGeom>
              <a:avLst/>
              <a:gdLst/>
              <a:ahLst/>
              <a:cxnLst/>
              <a:rect l="l" t="t" r="r" b="b"/>
              <a:pathLst>
                <a:path w="880426" h="812800">
                  <a:moveTo>
                    <a:pt x="0" y="0"/>
                  </a:moveTo>
                  <a:lnTo>
                    <a:pt x="880426" y="0"/>
                  </a:lnTo>
                  <a:lnTo>
                    <a:pt x="8804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042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06000" y="1028700"/>
            <a:ext cx="8382000" cy="8229600"/>
            <a:chOff x="0" y="0"/>
            <a:chExt cx="10171187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37" r="24537"/>
            <a:stretch/>
          </p:blipFill>
          <p:spPr>
            <a:xfrm>
              <a:off x="0" y="0"/>
              <a:ext cx="10171187" cy="109728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540532" y="8694910"/>
            <a:ext cx="814869" cy="948211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24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pic>
        <p:nvPicPr>
          <p:cNvPr id="18" name="Graphic 17" descr="Electric Tower outline">
            <a:extLst>
              <a:ext uri="{FF2B5EF4-FFF2-40B4-BE49-F238E27FC236}">
                <a16:creationId xmlns:a16="http://schemas.microsoft.com/office/drawing/2014/main" id="{ECB048D3-88CD-479A-5C2F-A871FAEA3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561" y="1181100"/>
            <a:ext cx="914400" cy="914400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D59A5462-FFB3-C55D-EE66-C0C62F6D13C1}"/>
              </a:ext>
            </a:extLst>
          </p:cNvPr>
          <p:cNvSpPr txBox="1"/>
          <p:nvPr/>
        </p:nvSpPr>
        <p:spPr>
          <a:xfrm>
            <a:off x="1355401" y="1181100"/>
            <a:ext cx="7788599" cy="346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Розширити доступ до доступного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капіталу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розвивати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зміцнювати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місцеві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ринки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капіталу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для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забезпечення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фінансування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проектів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відновлюваної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енергетики</a:t>
            </a:r>
            <a:endParaRPr lang="ru-RU" sz="2400" spc="-24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створювати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зелені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інвестиційні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фонди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або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венчурні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ініціативи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для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підтримки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стартапів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з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відновлюваної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енергетики</a:t>
            </a:r>
            <a:endParaRPr lang="ru-RU" sz="2400" spc="-24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залучати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міжнародні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інвестицій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через партнерства</a:t>
            </a:r>
          </a:p>
        </p:txBody>
      </p:sp>
    </p:spTree>
    <p:extLst>
      <p:ext uri="{BB962C8B-B14F-4D97-AF65-F5344CB8AC3E}">
        <p14:creationId xmlns:p14="http://schemas.microsoft.com/office/powerpoint/2010/main" val="3455201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9200" y="7173139"/>
            <a:ext cx="3342869" cy="3086100"/>
            <a:chOff x="0" y="0"/>
            <a:chExt cx="88042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426" cy="812800"/>
            </a:xfrm>
            <a:custGeom>
              <a:avLst/>
              <a:gdLst/>
              <a:ahLst/>
              <a:cxnLst/>
              <a:rect l="l" t="t" r="r" b="b"/>
              <a:pathLst>
                <a:path w="880426" h="812800">
                  <a:moveTo>
                    <a:pt x="0" y="0"/>
                  </a:moveTo>
                  <a:lnTo>
                    <a:pt x="880426" y="0"/>
                  </a:lnTo>
                  <a:lnTo>
                    <a:pt x="8804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042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06000" y="1028700"/>
            <a:ext cx="8382000" cy="8229600"/>
            <a:chOff x="0" y="0"/>
            <a:chExt cx="10171187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1" r="21481"/>
            <a:stretch/>
          </p:blipFill>
          <p:spPr>
            <a:xfrm>
              <a:off x="0" y="0"/>
              <a:ext cx="10171187" cy="109728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540532" y="8694910"/>
            <a:ext cx="814869" cy="948211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25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pic>
        <p:nvPicPr>
          <p:cNvPr id="18" name="Graphic 17" descr="Electric Tower outline">
            <a:extLst>
              <a:ext uri="{FF2B5EF4-FFF2-40B4-BE49-F238E27FC236}">
                <a16:creationId xmlns:a16="http://schemas.microsoft.com/office/drawing/2014/main" id="{ECB048D3-88CD-479A-5C2F-A871FAEA3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561" y="1181100"/>
            <a:ext cx="914400" cy="914400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D59A5462-FFB3-C55D-EE66-C0C62F6D13C1}"/>
              </a:ext>
            </a:extLst>
          </p:cNvPr>
          <p:cNvSpPr txBox="1"/>
          <p:nvPr/>
        </p:nvSpPr>
        <p:spPr>
          <a:xfrm>
            <a:off x="1355401" y="1181100"/>
            <a:ext cx="7788599" cy="346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Сприяти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міжнародному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партнерству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демонстрації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технологій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брати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участь у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демонстраційних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проектах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технологій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для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демонстрації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життєздатності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та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переваг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відновлюваної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енергетики</a:t>
            </a:r>
            <a:endParaRPr lang="ru-RU" sz="2400" spc="-24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-    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ділитись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кращими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практиками,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отриманими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з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іншими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країнами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щоб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прискорити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глобальний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перехід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до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відновлюваної</a:t>
            </a:r>
            <a:r>
              <a:rPr lang="ru-RU" sz="2400" spc="-24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ru-RU" sz="2400" spc="-24" dirty="0" err="1">
                <a:solidFill>
                  <a:srgbClr val="000000"/>
                </a:solidFill>
                <a:latin typeface="Aptos" panose="020B0004020202020204" pitchFamily="34" charset="0"/>
              </a:rPr>
              <a:t>енергетики</a:t>
            </a:r>
            <a:endParaRPr lang="ru-RU" sz="2400" spc="-24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456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31769" y="717391"/>
            <a:ext cx="12645074" cy="8852218"/>
            <a:chOff x="0" y="0"/>
            <a:chExt cx="3330390" cy="2331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0390" cy="2331448"/>
            </a:xfrm>
            <a:custGeom>
              <a:avLst/>
              <a:gdLst/>
              <a:ahLst/>
              <a:cxnLst/>
              <a:rect l="l" t="t" r="r" b="b"/>
              <a:pathLst>
                <a:path w="3330390" h="2331448">
                  <a:moveTo>
                    <a:pt x="0" y="0"/>
                  </a:moveTo>
                  <a:lnTo>
                    <a:pt x="3330390" y="0"/>
                  </a:lnTo>
                  <a:lnTo>
                    <a:pt x="3330390" y="2331448"/>
                  </a:lnTo>
                  <a:lnTo>
                    <a:pt x="0" y="2331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30390" cy="2379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67367" y="3600450"/>
            <a:ext cx="8790426" cy="3086100"/>
            <a:chOff x="0" y="0"/>
            <a:chExt cx="231517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5174" cy="812800"/>
            </a:xfrm>
            <a:custGeom>
              <a:avLst/>
              <a:gdLst/>
              <a:ahLst/>
              <a:cxnLst/>
              <a:rect l="l" t="t" r="r" b="b"/>
              <a:pathLst>
                <a:path w="2315174" h="812800">
                  <a:moveTo>
                    <a:pt x="0" y="0"/>
                  </a:moveTo>
                  <a:lnTo>
                    <a:pt x="2315174" y="0"/>
                  </a:lnTo>
                  <a:lnTo>
                    <a:pt x="23151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31517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1" r="25111"/>
            <a:stretch/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381632" y="4733481"/>
            <a:ext cx="5799996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uk-UA" sz="6399" spc="-191" dirty="0">
                <a:solidFill>
                  <a:srgbClr val="FFFFFF"/>
                </a:solidFill>
                <a:latin typeface="Aptos" panose="020B0004020202020204" pitchFamily="34" charset="0"/>
              </a:rPr>
              <a:t>Дякую за увагу!</a:t>
            </a:r>
            <a:endParaRPr lang="en-US" sz="6399" spc="-191" dirty="0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2" y="0"/>
            <a:ext cx="2133598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43000" y="717779"/>
            <a:ext cx="9524999" cy="7807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uk-UA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 допомогою </a:t>
            </a:r>
            <a:r>
              <a:rPr lang="en-US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</a:t>
            </a:r>
            <a:r>
              <a:rPr lang="uk-UA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запитів вибрано дані </a:t>
            </a:r>
            <a:r>
              <a:rPr lang="uk-UA" sz="2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 кількості виробленої електроенергії та характеристикам використаних для цього технологій відновлюваних джерел енергії по 42 країнам </a:t>
            </a:r>
            <a:r>
              <a:rPr lang="uk-UA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Європи за 2015-2023 роки: </a:t>
            </a:r>
            <a:br>
              <a:rPr lang="uk-UA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uk-UA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SELECT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Country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Group_Technology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Technology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RE_or_Non_RE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Year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Electricity_Installed_Capacity__MW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_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FROM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`energy-project-422313.energy.capacity`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WHERE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Year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BETWEEN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kern="0" dirty="0">
                <a:solidFill>
                  <a:srgbClr val="F4511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2015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kern="0" dirty="0">
                <a:solidFill>
                  <a:srgbClr val="F4511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2023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Region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</a:t>
            </a:r>
            <a:r>
              <a:rPr lang="en-US" sz="20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'Europe'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GROUP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BY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Country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Group_Technology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Technology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RE_or_Non_RE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Year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2000" kern="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Electricity_Installed_Capacity__MW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_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20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ORDER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0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BY</a:t>
            </a:r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   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Country</a:t>
            </a:r>
            <a:r>
              <a:rPr lang="ru-RU" sz="20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;</a:t>
            </a:r>
            <a:br>
              <a:rPr lang="uk-UA" sz="1800" kern="0" dirty="0">
                <a:solidFill>
                  <a:srgbClr val="3A474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br>
              <a:rPr lang="uk-UA" sz="3200" spc="32" dirty="0">
                <a:solidFill>
                  <a:srgbClr val="000000"/>
                </a:solidFill>
                <a:latin typeface="Aptos" panose="020B0004020202020204" pitchFamily="34" charset="0"/>
              </a:rPr>
            </a:br>
            <a:endParaRPr lang="en-US" sz="3200" spc="32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61055" y="8953500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Montserrat Classic"/>
                </a:rPr>
                <a:t>0</a:t>
              </a: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3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4A69BC8-7692-F079-350F-EADB7C2DD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400300"/>
            <a:ext cx="11761957" cy="5486400"/>
          </a:xfrm>
          <a:prstGeom prst="rect">
            <a:avLst/>
          </a:prstGeom>
        </p:spPr>
      </p:pic>
      <p:pic>
        <p:nvPicPr>
          <p:cNvPr id="17" name="Graphic 16" descr="Programmer female outline">
            <a:extLst>
              <a:ext uri="{FF2B5EF4-FFF2-40B4-BE49-F238E27FC236}">
                <a16:creationId xmlns:a16="http://schemas.microsoft.com/office/drawing/2014/main" id="{CE77021E-39B1-8809-6CD9-3D899F97D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51" y="7177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7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2" y="0"/>
            <a:ext cx="2133598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43000" y="717779"/>
            <a:ext cx="8153395" cy="10700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uk-UA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uk-UA" sz="20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2000" kern="1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ибрано</a:t>
            </a:r>
            <a:r>
              <a:rPr lang="ru-RU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kern="1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дані</a:t>
            </a:r>
            <a:r>
              <a:rPr lang="ru-RU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ВВП по </a:t>
            </a:r>
            <a:r>
              <a:rPr lang="ru-RU" sz="2000" kern="1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тим</a:t>
            </a:r>
            <a:r>
              <a:rPr lang="ru-RU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самим </a:t>
            </a:r>
            <a:r>
              <a:rPr lang="ru-RU" sz="2000" kern="1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країнам</a:t>
            </a:r>
            <a:r>
              <a:rPr lang="ru-RU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sz="2000" kern="1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аналогічний</a:t>
            </a:r>
            <a:r>
              <a:rPr lang="ru-RU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kern="1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період</a:t>
            </a:r>
            <a:r>
              <a:rPr lang="ru-RU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ru-RU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SELECT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Country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uk-UA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Year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uk-UA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GDP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FROM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SELECT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string_field_0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Country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CAST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double_field_2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`2015`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CAST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double_field_3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`2016`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CAST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double_field_4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`2017`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CAST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double_field_5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`2018`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CAST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double_field_6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`2019`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CAST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double_field_7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`2020`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CAST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double_field_8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`2021`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CAST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double_field_9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`2022`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CAST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double_field_10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`2023`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FROM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`energy-project-422313.energy.GDP 2023`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WHERE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000">
              <a:lnSpc>
                <a:spcPts val="12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string_field_0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</a:t>
            </a:r>
            <a:r>
              <a:rPr lang="uk-UA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uk-UA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marL="180000">
              <a:spcBef>
                <a:spcPts val="600"/>
              </a:spcBef>
              <a:spcAft>
                <a:spcPts val="800"/>
              </a:spcAft>
            </a:pP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Albania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Andorra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Austria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Belarus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Belgium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Bosnia and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Herzegovina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Bulgaria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Croatia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Cyprus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Czechia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Denmark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Estonia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Faroe Islands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Finland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France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Germany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Greece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Hungary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Iceland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Ireland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Italy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’, 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Kosovo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Latvia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Lithuania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Luxembourg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Malta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Montenegro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Netherlands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North Macedonia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Norway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Poland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Portugal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Moldova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Romania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Serbia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Slovakia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Slovenia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Spain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Sweden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Switzerland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Ukraine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United Kingdom</a:t>
            </a:r>
            <a:r>
              <a:rPr lang="uk-UA" sz="16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')</a:t>
            </a:r>
            <a:endParaRPr lang="en-US" sz="1600" kern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000">
              <a:lnSpc>
                <a:spcPts val="12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UNPIVOT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GDP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Year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`2015`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uk-UA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`2016`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uk-UA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`2017`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uk-UA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`2018`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uk-UA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`2019`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uk-UA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`2020`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   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`2021`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uk-UA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`2022`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uk-UA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0D90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`2023`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7474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ORDER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BY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Country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ASC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  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Year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kern="0" dirty="0">
                <a:solidFill>
                  <a:srgbClr val="3367D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ASC</a:t>
            </a:r>
            <a:r>
              <a:rPr lang="en-US" sz="1600" kern="0" dirty="0">
                <a:solidFill>
                  <a:srgbClr val="3A474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en-US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uk-UA" sz="3200" spc="32" dirty="0">
                <a:solidFill>
                  <a:srgbClr val="000000"/>
                </a:solidFill>
                <a:latin typeface="Aptos" panose="020B0004020202020204" pitchFamily="34" charset="0"/>
              </a:rPr>
            </a:br>
            <a:endParaRPr lang="en-US" sz="3200" spc="32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67880" y="9029700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Montserrat Classic"/>
                </a:rPr>
                <a:t>0</a:t>
              </a: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4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2E4366B-2955-D0EC-A56E-D850641A6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74" y="1485900"/>
            <a:ext cx="9145276" cy="4944165"/>
          </a:xfrm>
          <a:prstGeom prst="rect">
            <a:avLst/>
          </a:prstGeom>
        </p:spPr>
      </p:pic>
      <p:pic>
        <p:nvPicPr>
          <p:cNvPr id="8" name="Graphic 7" descr="Programmer female outline">
            <a:extLst>
              <a:ext uri="{FF2B5EF4-FFF2-40B4-BE49-F238E27FC236}">
                <a16:creationId xmlns:a16="http://schemas.microsoft.com/office/drawing/2014/main" id="{A7DFCFA3-213D-8F74-BAF6-FF24A964E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51" y="7177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2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2" y="0"/>
            <a:ext cx="2133598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43000" y="717779"/>
            <a:ext cx="8153395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uk-UA" sz="20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uk-UA" sz="2000" kern="1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Дані проаналізовано у </a:t>
            </a:r>
            <a:r>
              <a:rPr lang="uk-UA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Python</a:t>
            </a:r>
            <a: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з використанням бібліотек </a:t>
            </a:r>
            <a:r>
              <a:rPr lang="uk-UA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Pandas</a:t>
            </a:r>
            <a: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, </a:t>
            </a:r>
            <a:r>
              <a:rPr lang="uk-UA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Matplotlib</a:t>
            </a:r>
            <a:r>
              <a:rPr lang="uk-UA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, </a:t>
            </a:r>
            <a:r>
              <a:rPr lang="uk-UA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Seaborn</a:t>
            </a:r>
            <a:r>
              <a:rPr lang="uk-UA" sz="20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</a:rPr>
              <a:t>.</a:t>
            </a:r>
          </a:p>
          <a:p>
            <a:pPr>
              <a:spcAft>
                <a:spcPts val="800"/>
              </a:spcAft>
            </a:pPr>
            <a:endParaRPr lang="uk-UA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uk-UA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Створено </a:t>
            </a:r>
            <a:r>
              <a:rPr lang="uk-UA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pivot</a:t>
            </a:r>
            <a:r>
              <a:rPr lang="uk-UA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uk-UA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виведення даних по загальній кількості виробленої енергії з відновлюваних та невідновлюваних джерел енергії за 2015-2023 роки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61055" y="8953500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Montserrat Classic"/>
                </a:rPr>
                <a:t>0</a:t>
              </a: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5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pic>
        <p:nvPicPr>
          <p:cNvPr id="5" name="Picture 4" descr="A white background with black and red text&#10;&#10;Description automatically generated">
            <a:extLst>
              <a:ext uri="{FF2B5EF4-FFF2-40B4-BE49-F238E27FC236}">
                <a16:creationId xmlns:a16="http://schemas.microsoft.com/office/drawing/2014/main" id="{D5B1C772-D8DF-AD5A-A6BC-E175B9FE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36" y="2880586"/>
            <a:ext cx="11809926" cy="172458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D3854E5-3E00-66C6-01AC-D12E2A3EA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403" y="924632"/>
            <a:ext cx="4973320" cy="8293074"/>
          </a:xfrm>
          <a:prstGeom prst="rect">
            <a:avLst/>
          </a:prstGeom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10A505CA-F0E7-FDFD-451C-E4DBF5DBE9EB}"/>
              </a:ext>
            </a:extLst>
          </p:cNvPr>
          <p:cNvSpPr txBox="1"/>
          <p:nvPr/>
        </p:nvSpPr>
        <p:spPr>
          <a:xfrm>
            <a:off x="1143000" y="5563036"/>
            <a:ext cx="815339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Для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цих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даних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розраховано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коефіцієнт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кореляції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для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дослідження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зв’язку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між</a:t>
            </a:r>
            <a:r>
              <a:rPr lang="ru-RU" sz="2000" dirty="0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242438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даними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A8923378-DD25-0AFC-31F8-8C647FB40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937" y="6403781"/>
            <a:ext cx="11809925" cy="2203005"/>
          </a:xfrm>
          <a:prstGeom prst="rect">
            <a:avLst/>
          </a:prstGeom>
        </p:spPr>
      </p:pic>
      <p:pic>
        <p:nvPicPr>
          <p:cNvPr id="20" name="Graphic 19" descr="Programmer female outline">
            <a:extLst>
              <a:ext uri="{FF2B5EF4-FFF2-40B4-BE49-F238E27FC236}">
                <a16:creationId xmlns:a16="http://schemas.microsoft.com/office/drawing/2014/main" id="{3F19255C-325C-27A5-895F-F19919558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351" y="7177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6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2" y="0"/>
            <a:ext cx="2133598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110874" y="1638300"/>
            <a:ext cx="11506200" cy="1764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uk-UA" sz="36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Висновок 1: </a:t>
            </a:r>
          </a:p>
          <a:p>
            <a:pPr>
              <a:spcAft>
                <a:spcPts val="800"/>
              </a:spcAft>
            </a:pPr>
            <a: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Кореляція </a:t>
            </a:r>
            <a:r>
              <a:rPr lang="uk-UA" sz="2400" b="1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0.88</a:t>
            </a:r>
            <a:r>
              <a:rPr lang="uk-UA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між виробленою енергією  з відновлюваних та невідновлюваних джерел вказує на те, що в більшості країн зі збільшенням вироблення одного типу енергії зазвичай також збільшується вироблення іншого типу.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61055" y="8953500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Montserrat Classic"/>
                </a:rPr>
                <a:t>0</a:t>
              </a: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6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grpSp>
        <p:nvGrpSpPr>
          <p:cNvPr id="6" name="Group 15">
            <a:extLst>
              <a:ext uri="{FF2B5EF4-FFF2-40B4-BE49-F238E27FC236}">
                <a16:creationId xmlns:a16="http://schemas.microsoft.com/office/drawing/2014/main" id="{B4210D13-420E-F0FE-BB62-03FA88BC84A5}"/>
              </a:ext>
            </a:extLst>
          </p:cNvPr>
          <p:cNvGrpSpPr/>
          <p:nvPr/>
        </p:nvGrpSpPr>
        <p:grpSpPr>
          <a:xfrm rot="5400000">
            <a:off x="-271575" y="-614307"/>
            <a:ext cx="543150" cy="1741736"/>
            <a:chOff x="0" y="0"/>
            <a:chExt cx="317911" cy="812800"/>
          </a:xfrm>
        </p:grpSpPr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647FAE3F-F593-136E-CA0A-828FCAC4052D}"/>
                </a:ext>
              </a:extLst>
            </p:cNvPr>
            <p:cNvSpPr/>
            <p:nvPr/>
          </p:nvSpPr>
          <p:spPr>
            <a:xfrm>
              <a:off x="0" y="0"/>
              <a:ext cx="317911" cy="812800"/>
            </a:xfrm>
            <a:custGeom>
              <a:avLst/>
              <a:gdLst/>
              <a:ahLst/>
              <a:cxnLst/>
              <a:rect l="l" t="t" r="r" b="b"/>
              <a:pathLst>
                <a:path w="317911" h="812800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7">
              <a:extLst>
                <a:ext uri="{FF2B5EF4-FFF2-40B4-BE49-F238E27FC236}">
                  <a16:creationId xmlns:a16="http://schemas.microsoft.com/office/drawing/2014/main" id="{DAE5C3B8-CD66-6D8A-C622-D8690A4CB57D}"/>
                </a:ext>
              </a:extLst>
            </p:cNvPr>
            <p:cNvSpPr txBox="1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/>
            </a:p>
          </p:txBody>
        </p:sp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324A233-E5A8-98D6-064F-6D4EDE433878}"/>
              </a:ext>
            </a:extLst>
          </p:cNvPr>
          <p:cNvSpPr/>
          <p:nvPr/>
        </p:nvSpPr>
        <p:spPr>
          <a:xfrm>
            <a:off x="7844830" y="4152900"/>
            <a:ext cx="579042" cy="14478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8756DC81-B0C7-9D10-9389-2F3500198E8A}"/>
              </a:ext>
            </a:extLst>
          </p:cNvPr>
          <p:cNvSpPr txBox="1"/>
          <p:nvPr/>
        </p:nvSpPr>
        <p:spPr>
          <a:xfrm>
            <a:off x="1524947" y="6291195"/>
            <a:ext cx="13030200" cy="2357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algn="just">
              <a:lnSpc>
                <a:spcPct val="107000"/>
              </a:lnSpc>
            </a:pPr>
            <a:r>
              <a:rPr lang="uk-UA" sz="2400" kern="1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uk-UA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раїни в цілому розвивають свою енергетичну інфраструктуру як за рахунок відновлюваних, так і за рахунок невідновлюваних джерел енергії. </a:t>
            </a:r>
          </a:p>
          <a:p>
            <a:pPr marL="457200" algn="just">
              <a:lnSpc>
                <a:spcPct val="107000"/>
              </a:lnSpc>
            </a:pPr>
            <a:endParaRPr lang="en-US" sz="24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uk-UA" sz="24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Вироблення енергії з обох джерел може бути взаємопов'язаним через розвиток енергетичного сектора, і це може бути позитивним знаком для сталого розвитку і диверсифікації джерел енергії в країнах Європи.</a:t>
            </a:r>
            <a:endParaRPr lang="en-US" sz="24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39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2" y="0"/>
            <a:ext cx="2133598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43001" y="3848100"/>
            <a:ext cx="815339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Проведено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групування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країною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обчислення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середнього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ВВП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61055" y="8953500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Montserrat Classic"/>
                </a:rPr>
                <a:t>0</a:t>
              </a: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7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2B9623C6-4BE1-BB29-7BC8-26C24DE97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541" y="624778"/>
            <a:ext cx="914400" cy="914400"/>
          </a:xfrm>
          <a:prstGeom prst="rect">
            <a:avLst/>
          </a:prstGeom>
        </p:spPr>
      </p:pic>
      <p:pic>
        <p:nvPicPr>
          <p:cNvPr id="8" name="Picture 7" descr="A white background with red and blue text&#10;&#10;Description automatically generated">
            <a:extLst>
              <a:ext uri="{FF2B5EF4-FFF2-40B4-BE49-F238E27FC236}">
                <a16:creationId xmlns:a16="http://schemas.microsoft.com/office/drawing/2014/main" id="{CD67BB94-E0B0-3B90-2EA1-A7DCFDC92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941" y="4533900"/>
            <a:ext cx="10574659" cy="169741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08E746-2FD6-DE98-9E66-586728247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7323" y="95423"/>
            <a:ext cx="4194358" cy="1009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3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2" y="0"/>
            <a:ext cx="2133598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47773" y="651850"/>
            <a:ext cx="833247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Проведено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групування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країною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обчислення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середнього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виробленої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енергії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відновлювальних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джерел</a:t>
            </a:r>
            <a:endParaRPr lang="en-US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61055" y="8953500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Montserrat Classic"/>
                </a:rPr>
                <a:t>0</a:t>
              </a: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8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2B9623C6-4BE1-BB29-7BC8-26C24DE97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541" y="624778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36B80-4BD2-C198-9768-16841BBEA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155" y="1796008"/>
            <a:ext cx="11300695" cy="107936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F45C327-E5A0-BDBD-8017-5342E5CFD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651850"/>
            <a:ext cx="5688395" cy="889648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B3DFE3A-B5CF-1D65-1BD8-A3694850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093" y="4816442"/>
            <a:ext cx="10993756" cy="2190529"/>
          </a:xfrm>
          <a:prstGeom prst="rect">
            <a:avLst/>
          </a:prstGeom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90FDCCB1-5CA9-9828-60E7-C309627F9E31}"/>
              </a:ext>
            </a:extLst>
          </p:cNvPr>
          <p:cNvSpPr txBox="1"/>
          <p:nvPr/>
        </p:nvSpPr>
        <p:spPr>
          <a:xfrm>
            <a:off x="1242057" y="7655097"/>
            <a:ext cx="833247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Отримано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показник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between average GDP and Renewable Energy Production: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0.89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D146A8EF-A41C-BDD2-B138-2909BDA3F4CE}"/>
              </a:ext>
            </a:extLst>
          </p:cNvPr>
          <p:cNvSpPr txBox="1"/>
          <p:nvPr/>
        </p:nvSpPr>
        <p:spPr>
          <a:xfrm>
            <a:off x="1167764" y="3651283"/>
            <a:ext cx="83324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Виконано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об'єднання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таблиць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країні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розраховано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кореляцію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між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показниками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середнього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ВВП по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країні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середнього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виробленої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енергії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відновлювальних</a:t>
            </a:r>
            <a:r>
              <a:rPr lang="ru-RU" sz="20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kern="10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джерел</a:t>
            </a:r>
            <a:endParaRPr lang="ru-RU" sz="20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6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2" y="0"/>
            <a:ext cx="2133598" cy="10287000"/>
            <a:chOff x="0" y="0"/>
            <a:chExt cx="23843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4364" cy="2709333"/>
            </a:xfrm>
            <a:custGeom>
              <a:avLst/>
              <a:gdLst/>
              <a:ahLst/>
              <a:cxnLst/>
              <a:rect l="l" t="t" r="r" b="b"/>
              <a:pathLst>
                <a:path w="2384364" h="2709333">
                  <a:moveTo>
                    <a:pt x="0" y="0"/>
                  </a:moveTo>
                  <a:lnTo>
                    <a:pt x="2384364" y="0"/>
                  </a:lnTo>
                  <a:lnTo>
                    <a:pt x="2384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843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278350" y="-6354280"/>
            <a:ext cx="0" cy="1846973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110874" y="1638300"/>
            <a:ext cx="12748126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uk-UA" sz="36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Висновок 2: </a:t>
            </a:r>
          </a:p>
          <a:p>
            <a:pPr>
              <a:spcAft>
                <a:spcPts val="800"/>
              </a:spcAft>
            </a:pP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Кореляція на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рівні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0.89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ВВП і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виробництвом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енергії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відновлювальних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джерел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свідчить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про те,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існує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досить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сильний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позитивний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зв'язок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цими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двома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показниками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розглянутих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kern="100" dirty="0" err="1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країн</a:t>
            </a:r>
            <a:r>
              <a:rPr lang="ru-RU" sz="2400" kern="100" dirty="0">
                <a:solidFill>
                  <a:srgbClr val="242438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spcAft>
                <a:spcPts val="800"/>
              </a:spcAft>
            </a:pPr>
            <a:r>
              <a:rPr lang="uk-UA" sz="2400" dirty="0"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Тобто, зі зростанням ВВП в цих країнах ймовірність зростання виробництва відновлювальної енергії також збільшується.</a:t>
            </a:r>
            <a:endParaRPr lang="ru-RU" sz="2400" kern="100" dirty="0">
              <a:solidFill>
                <a:srgbClr val="242438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61055" y="8953500"/>
            <a:ext cx="763892" cy="819289"/>
            <a:chOff x="0" y="18240"/>
            <a:chExt cx="698500" cy="776320"/>
          </a:xfrm>
        </p:grpSpPr>
        <p:sp>
          <p:nvSpPr>
            <p:cNvPr id="15" name="Freeform 15"/>
            <p:cNvSpPr/>
            <p:nvPr/>
          </p:nvSpPr>
          <p:spPr>
            <a:xfrm>
              <a:off x="0" y="18240"/>
              <a:ext cx="698500" cy="776320"/>
            </a:xfrm>
            <a:custGeom>
              <a:avLst/>
              <a:gdLst/>
              <a:ahLst/>
              <a:cxnLst/>
              <a:rect l="l" t="t" r="r" b="b"/>
              <a:pathLst>
                <a:path w="698500" h="776320">
                  <a:moveTo>
                    <a:pt x="431352" y="29529"/>
                  </a:moveTo>
                  <a:lnTo>
                    <a:pt x="616398" y="137191"/>
                  </a:lnTo>
                  <a:cubicBezTo>
                    <a:pt x="667229" y="166766"/>
                    <a:pt x="698500" y="221139"/>
                    <a:pt x="698500" y="279948"/>
                  </a:cubicBezTo>
                  <a:lnTo>
                    <a:pt x="698500" y="496372"/>
                  </a:lnTo>
                  <a:cubicBezTo>
                    <a:pt x="698500" y="555181"/>
                    <a:pt x="667229" y="609554"/>
                    <a:pt x="616398" y="639129"/>
                  </a:cubicBezTo>
                  <a:lnTo>
                    <a:pt x="431352" y="746791"/>
                  </a:lnTo>
                  <a:cubicBezTo>
                    <a:pt x="380600" y="776320"/>
                    <a:pt x="317900" y="776320"/>
                    <a:pt x="267148" y="746791"/>
                  </a:cubicBezTo>
                  <a:lnTo>
                    <a:pt x="82102" y="639129"/>
                  </a:lnTo>
                  <a:cubicBezTo>
                    <a:pt x="31271" y="609554"/>
                    <a:pt x="0" y="555181"/>
                    <a:pt x="0" y="496372"/>
                  </a:cubicBezTo>
                  <a:lnTo>
                    <a:pt x="0" y="279948"/>
                  </a:lnTo>
                  <a:cubicBezTo>
                    <a:pt x="0" y="221139"/>
                    <a:pt x="31271" y="166766"/>
                    <a:pt x="82102" y="137191"/>
                  </a:cubicBezTo>
                  <a:lnTo>
                    <a:pt x="267148" y="29529"/>
                  </a:lnTo>
                  <a:cubicBezTo>
                    <a:pt x="317900" y="0"/>
                    <a:pt x="380600" y="0"/>
                    <a:pt x="431352" y="29529"/>
                  </a:cubicBezTo>
                  <a:close/>
                </a:path>
              </a:pathLst>
            </a:custGeom>
            <a:solidFill>
              <a:srgbClr val="08A5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549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uk-UA" sz="2799" dirty="0">
                  <a:solidFill>
                    <a:srgbClr val="FFFFFF"/>
                  </a:solidFill>
                  <a:latin typeface="Montserrat Classic"/>
                </a:rPr>
                <a:t>09</a:t>
              </a:r>
              <a:endParaRPr lang="en-US" sz="27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grpSp>
        <p:nvGrpSpPr>
          <p:cNvPr id="6" name="Group 15">
            <a:extLst>
              <a:ext uri="{FF2B5EF4-FFF2-40B4-BE49-F238E27FC236}">
                <a16:creationId xmlns:a16="http://schemas.microsoft.com/office/drawing/2014/main" id="{B4210D13-420E-F0FE-BB62-03FA88BC84A5}"/>
              </a:ext>
            </a:extLst>
          </p:cNvPr>
          <p:cNvGrpSpPr/>
          <p:nvPr/>
        </p:nvGrpSpPr>
        <p:grpSpPr>
          <a:xfrm rot="5400000">
            <a:off x="-271575" y="-614307"/>
            <a:ext cx="543150" cy="1741736"/>
            <a:chOff x="0" y="0"/>
            <a:chExt cx="317911" cy="812800"/>
          </a:xfrm>
        </p:grpSpPr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647FAE3F-F593-136E-CA0A-828FCAC4052D}"/>
                </a:ext>
              </a:extLst>
            </p:cNvPr>
            <p:cNvSpPr/>
            <p:nvPr/>
          </p:nvSpPr>
          <p:spPr>
            <a:xfrm>
              <a:off x="0" y="0"/>
              <a:ext cx="317911" cy="812800"/>
            </a:xfrm>
            <a:custGeom>
              <a:avLst/>
              <a:gdLst/>
              <a:ahLst/>
              <a:cxnLst/>
              <a:rect l="l" t="t" r="r" b="b"/>
              <a:pathLst>
                <a:path w="317911" h="812800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7">
              <a:extLst>
                <a:ext uri="{FF2B5EF4-FFF2-40B4-BE49-F238E27FC236}">
                  <a16:creationId xmlns:a16="http://schemas.microsoft.com/office/drawing/2014/main" id="{DAE5C3B8-CD66-6D8A-C622-D8690A4CB57D}"/>
                </a:ext>
              </a:extLst>
            </p:cNvPr>
            <p:cNvSpPr txBox="1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/>
            </a:p>
          </p:txBody>
        </p:sp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324A233-E5A8-98D6-064F-6D4EDE433878}"/>
              </a:ext>
            </a:extLst>
          </p:cNvPr>
          <p:cNvSpPr/>
          <p:nvPr/>
        </p:nvSpPr>
        <p:spPr>
          <a:xfrm>
            <a:off x="7894511" y="5025988"/>
            <a:ext cx="579042" cy="14478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8756DC81-B0C7-9D10-9389-2F3500198E8A}"/>
              </a:ext>
            </a:extLst>
          </p:cNvPr>
          <p:cNvSpPr txBox="1"/>
          <p:nvPr/>
        </p:nvSpPr>
        <p:spPr>
          <a:xfrm>
            <a:off x="1524947" y="7161584"/>
            <a:ext cx="13619806" cy="1171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algn="just">
              <a:lnSpc>
                <a:spcPct val="107000"/>
              </a:lnSpc>
            </a:pPr>
            <a:r>
              <a:rPr lang="uk-UA" sz="2400" kern="1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Країни із вищим рівнем економічного розвитку більш схильні інвестувати в відновлювальні джерела енергії, що сприяє збереженню довкілля та створює нові можливості для економічного зростання.</a:t>
            </a:r>
          </a:p>
        </p:txBody>
      </p:sp>
    </p:spTree>
    <p:extLst>
      <p:ext uri="{BB962C8B-B14F-4D97-AF65-F5344CB8AC3E}">
        <p14:creationId xmlns:p14="http://schemas.microsoft.com/office/powerpoint/2010/main" val="217353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1675</Words>
  <Application>Microsoft Office PowerPoint</Application>
  <PresentationFormat>Custom</PresentationFormat>
  <Paragraphs>166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Montserrat Classic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Professional Business Presentation</dc:title>
  <cp:lastModifiedBy>Tetiana Lopatynska</cp:lastModifiedBy>
  <cp:revision>2</cp:revision>
  <dcterms:created xsi:type="dcterms:W3CDTF">2006-08-16T00:00:00Z</dcterms:created>
  <dcterms:modified xsi:type="dcterms:W3CDTF">2024-05-08T20:22:11Z</dcterms:modified>
  <dc:identifier>DAGEdmIyRKo</dc:identifier>
</cp:coreProperties>
</file>